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73" r:id="rId10"/>
    <p:sldId id="265" r:id="rId11"/>
    <p:sldId id="271" r:id="rId12"/>
    <p:sldId id="272" r:id="rId13"/>
    <p:sldId id="268" r:id="rId14"/>
    <p:sldId id="266" r:id="rId15"/>
    <p:sldId id="269" r:id="rId16"/>
    <p:sldId id="267"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80" d="100"/>
          <a:sy n="80" d="100"/>
        </p:scale>
        <p:origin x="963" y="30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C92F9E-5BF4-413A-A1FB-9DFC70EAF106}" type="datetimeFigureOut">
              <a:rPr lang="en-US" smtClean="0"/>
              <a:t>7/8/2021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DD0BAE-A518-4B93-87B9-30AC36D2C6AE}" type="slidenum">
              <a:rPr lang="en-US" smtClean="0"/>
              <a:t>‹#›</a:t>
            </a:fld>
            <a:endParaRPr lang="en-US"/>
          </a:p>
        </p:txBody>
      </p:sp>
    </p:spTree>
    <p:extLst>
      <p:ext uri="{BB962C8B-B14F-4D97-AF65-F5344CB8AC3E}">
        <p14:creationId xmlns:p14="http://schemas.microsoft.com/office/powerpoint/2010/main" val="3346336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329E-76A7-4ECF-97A4-B63C518D9E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D96C4E-B103-420E-8840-40A00BBA1E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20D136-925E-4FAF-8948-E8FFBC2CEA13}"/>
              </a:ext>
            </a:extLst>
          </p:cNvPr>
          <p:cNvSpPr>
            <a:spLocks noGrp="1"/>
          </p:cNvSpPr>
          <p:nvPr>
            <p:ph type="dt" sz="half" idx="10"/>
          </p:nvPr>
        </p:nvSpPr>
        <p:spPr/>
        <p:txBody>
          <a:bodyPr/>
          <a:lstStyle/>
          <a:p>
            <a:fld id="{E5D9A493-3D92-414F-A1F3-760455894F30}" type="datetime1">
              <a:rPr lang="en-US" smtClean="0"/>
              <a:t>7/8/2021</a:t>
            </a:fld>
            <a:endParaRPr lang="en-US"/>
          </a:p>
        </p:txBody>
      </p:sp>
      <p:sp>
        <p:nvSpPr>
          <p:cNvPr id="5" name="Footer Placeholder 4">
            <a:extLst>
              <a:ext uri="{FF2B5EF4-FFF2-40B4-BE49-F238E27FC236}">
                <a16:creationId xmlns:a16="http://schemas.microsoft.com/office/drawing/2014/main" id="{A03D8C28-49AB-445B-A686-ED510B077A85}"/>
              </a:ext>
            </a:extLst>
          </p:cNvPr>
          <p:cNvSpPr>
            <a:spLocks noGrp="1"/>
          </p:cNvSpPr>
          <p:nvPr>
            <p:ph type="ftr" sz="quarter" idx="11"/>
          </p:nvPr>
        </p:nvSpPr>
        <p:spPr/>
        <p:txBody>
          <a:bodyPr/>
          <a:lstStyle/>
          <a:p>
            <a:r>
              <a:rPr lang="en-US"/>
              <a:t>ANR personal deck</a:t>
            </a:r>
          </a:p>
        </p:txBody>
      </p:sp>
      <p:sp>
        <p:nvSpPr>
          <p:cNvPr id="6" name="Slide Number Placeholder 5">
            <a:extLst>
              <a:ext uri="{FF2B5EF4-FFF2-40B4-BE49-F238E27FC236}">
                <a16:creationId xmlns:a16="http://schemas.microsoft.com/office/drawing/2014/main" id="{E06DF3D0-78C8-4E87-A5E0-6C2EA093011C}"/>
              </a:ext>
            </a:extLst>
          </p:cNvPr>
          <p:cNvSpPr>
            <a:spLocks noGrp="1"/>
          </p:cNvSpPr>
          <p:nvPr>
            <p:ph type="sldNum" sz="quarter" idx="12"/>
          </p:nvPr>
        </p:nvSpPr>
        <p:spPr/>
        <p:txBody>
          <a:bodyPr/>
          <a:lstStyle/>
          <a:p>
            <a:fld id="{A83CC0C5-CE4C-4EBB-A79A-8E99FB9A0FA6}" type="slidenum">
              <a:rPr lang="en-US" smtClean="0"/>
              <a:t>‹#›</a:t>
            </a:fld>
            <a:endParaRPr lang="en-US"/>
          </a:p>
        </p:txBody>
      </p:sp>
    </p:spTree>
    <p:extLst>
      <p:ext uri="{BB962C8B-B14F-4D97-AF65-F5344CB8AC3E}">
        <p14:creationId xmlns:p14="http://schemas.microsoft.com/office/powerpoint/2010/main" val="2051097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A9AF3-97BC-47E8-A08D-A5270373FF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0AA5ED-5EC8-4F80-B796-D8F5FD7591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179194-B5D1-4ABB-A6A1-47E20F36F888}"/>
              </a:ext>
            </a:extLst>
          </p:cNvPr>
          <p:cNvSpPr>
            <a:spLocks noGrp="1"/>
          </p:cNvSpPr>
          <p:nvPr>
            <p:ph type="dt" sz="half" idx="10"/>
          </p:nvPr>
        </p:nvSpPr>
        <p:spPr/>
        <p:txBody>
          <a:bodyPr/>
          <a:lstStyle/>
          <a:p>
            <a:fld id="{D6DAC4CB-9AB2-4EFB-9C0D-380CD8866546}" type="datetime1">
              <a:rPr lang="en-US" smtClean="0"/>
              <a:t>7/8/2021</a:t>
            </a:fld>
            <a:endParaRPr lang="en-US"/>
          </a:p>
        </p:txBody>
      </p:sp>
      <p:sp>
        <p:nvSpPr>
          <p:cNvPr id="5" name="Footer Placeholder 4">
            <a:extLst>
              <a:ext uri="{FF2B5EF4-FFF2-40B4-BE49-F238E27FC236}">
                <a16:creationId xmlns:a16="http://schemas.microsoft.com/office/drawing/2014/main" id="{ACD4CB72-3F57-4CF9-8D15-DF638633C264}"/>
              </a:ext>
            </a:extLst>
          </p:cNvPr>
          <p:cNvSpPr>
            <a:spLocks noGrp="1"/>
          </p:cNvSpPr>
          <p:nvPr>
            <p:ph type="ftr" sz="quarter" idx="11"/>
          </p:nvPr>
        </p:nvSpPr>
        <p:spPr/>
        <p:txBody>
          <a:bodyPr/>
          <a:lstStyle/>
          <a:p>
            <a:r>
              <a:rPr lang="en-US"/>
              <a:t>ANR personal deck</a:t>
            </a:r>
          </a:p>
        </p:txBody>
      </p:sp>
      <p:sp>
        <p:nvSpPr>
          <p:cNvPr id="6" name="Slide Number Placeholder 5">
            <a:extLst>
              <a:ext uri="{FF2B5EF4-FFF2-40B4-BE49-F238E27FC236}">
                <a16:creationId xmlns:a16="http://schemas.microsoft.com/office/drawing/2014/main" id="{15C41639-FB2C-422A-9B41-11A8A8964A5C}"/>
              </a:ext>
            </a:extLst>
          </p:cNvPr>
          <p:cNvSpPr>
            <a:spLocks noGrp="1"/>
          </p:cNvSpPr>
          <p:nvPr>
            <p:ph type="sldNum" sz="quarter" idx="12"/>
          </p:nvPr>
        </p:nvSpPr>
        <p:spPr/>
        <p:txBody>
          <a:bodyPr/>
          <a:lstStyle/>
          <a:p>
            <a:fld id="{A83CC0C5-CE4C-4EBB-A79A-8E99FB9A0FA6}" type="slidenum">
              <a:rPr lang="en-US" smtClean="0"/>
              <a:t>‹#›</a:t>
            </a:fld>
            <a:endParaRPr lang="en-US"/>
          </a:p>
        </p:txBody>
      </p:sp>
    </p:spTree>
    <p:extLst>
      <p:ext uri="{BB962C8B-B14F-4D97-AF65-F5344CB8AC3E}">
        <p14:creationId xmlns:p14="http://schemas.microsoft.com/office/powerpoint/2010/main" val="2538291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7E8533-79FA-4E73-A08A-B15F6A8732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24666F-9885-4BE4-818D-905AEED4CC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821FEC-422F-4244-8A56-EE236E2BFB7D}"/>
              </a:ext>
            </a:extLst>
          </p:cNvPr>
          <p:cNvSpPr>
            <a:spLocks noGrp="1"/>
          </p:cNvSpPr>
          <p:nvPr>
            <p:ph type="dt" sz="half" idx="10"/>
          </p:nvPr>
        </p:nvSpPr>
        <p:spPr/>
        <p:txBody>
          <a:bodyPr/>
          <a:lstStyle/>
          <a:p>
            <a:fld id="{DDC9B357-C421-4A17-B153-3C5103EE3E42}" type="datetime1">
              <a:rPr lang="en-US" smtClean="0"/>
              <a:t>7/8/2021</a:t>
            </a:fld>
            <a:endParaRPr lang="en-US"/>
          </a:p>
        </p:txBody>
      </p:sp>
      <p:sp>
        <p:nvSpPr>
          <p:cNvPr id="5" name="Footer Placeholder 4">
            <a:extLst>
              <a:ext uri="{FF2B5EF4-FFF2-40B4-BE49-F238E27FC236}">
                <a16:creationId xmlns:a16="http://schemas.microsoft.com/office/drawing/2014/main" id="{5F4FBE8D-E319-4A17-88A9-1E3A39FDBDC4}"/>
              </a:ext>
            </a:extLst>
          </p:cNvPr>
          <p:cNvSpPr>
            <a:spLocks noGrp="1"/>
          </p:cNvSpPr>
          <p:nvPr>
            <p:ph type="ftr" sz="quarter" idx="11"/>
          </p:nvPr>
        </p:nvSpPr>
        <p:spPr/>
        <p:txBody>
          <a:bodyPr/>
          <a:lstStyle/>
          <a:p>
            <a:r>
              <a:rPr lang="en-US"/>
              <a:t>ANR personal deck</a:t>
            </a:r>
          </a:p>
        </p:txBody>
      </p:sp>
      <p:sp>
        <p:nvSpPr>
          <p:cNvPr id="6" name="Slide Number Placeholder 5">
            <a:extLst>
              <a:ext uri="{FF2B5EF4-FFF2-40B4-BE49-F238E27FC236}">
                <a16:creationId xmlns:a16="http://schemas.microsoft.com/office/drawing/2014/main" id="{65A693B0-3805-4F96-ABEB-0C8E6B5E9C14}"/>
              </a:ext>
            </a:extLst>
          </p:cNvPr>
          <p:cNvSpPr>
            <a:spLocks noGrp="1"/>
          </p:cNvSpPr>
          <p:nvPr>
            <p:ph type="sldNum" sz="quarter" idx="12"/>
          </p:nvPr>
        </p:nvSpPr>
        <p:spPr/>
        <p:txBody>
          <a:bodyPr/>
          <a:lstStyle/>
          <a:p>
            <a:fld id="{A83CC0C5-CE4C-4EBB-A79A-8E99FB9A0FA6}" type="slidenum">
              <a:rPr lang="en-US" smtClean="0"/>
              <a:t>‹#›</a:t>
            </a:fld>
            <a:endParaRPr lang="en-US"/>
          </a:p>
        </p:txBody>
      </p:sp>
    </p:spTree>
    <p:extLst>
      <p:ext uri="{BB962C8B-B14F-4D97-AF65-F5344CB8AC3E}">
        <p14:creationId xmlns:p14="http://schemas.microsoft.com/office/powerpoint/2010/main" val="2373485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2184F-8D75-4F98-8398-A3A9FCFF81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6E02CD-10B5-43BB-B170-3A38B4FF1A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A09E5D-46C7-42F7-9AB1-C1ACE685F1B3}"/>
              </a:ext>
            </a:extLst>
          </p:cNvPr>
          <p:cNvSpPr>
            <a:spLocks noGrp="1"/>
          </p:cNvSpPr>
          <p:nvPr>
            <p:ph type="dt" sz="half" idx="10"/>
          </p:nvPr>
        </p:nvSpPr>
        <p:spPr/>
        <p:txBody>
          <a:bodyPr/>
          <a:lstStyle/>
          <a:p>
            <a:fld id="{E784F7DB-5925-4BC8-AF45-6085BD5C421D}" type="datetime1">
              <a:rPr lang="en-US" smtClean="0"/>
              <a:t>7/8/2021</a:t>
            </a:fld>
            <a:endParaRPr lang="en-US"/>
          </a:p>
        </p:txBody>
      </p:sp>
      <p:sp>
        <p:nvSpPr>
          <p:cNvPr id="5" name="Footer Placeholder 4">
            <a:extLst>
              <a:ext uri="{FF2B5EF4-FFF2-40B4-BE49-F238E27FC236}">
                <a16:creationId xmlns:a16="http://schemas.microsoft.com/office/drawing/2014/main" id="{4FB4E0F0-2427-4FBB-9F13-A9C72934F472}"/>
              </a:ext>
            </a:extLst>
          </p:cNvPr>
          <p:cNvSpPr>
            <a:spLocks noGrp="1"/>
          </p:cNvSpPr>
          <p:nvPr>
            <p:ph type="ftr" sz="quarter" idx="11"/>
          </p:nvPr>
        </p:nvSpPr>
        <p:spPr/>
        <p:txBody>
          <a:bodyPr/>
          <a:lstStyle/>
          <a:p>
            <a:r>
              <a:rPr lang="en-US"/>
              <a:t>ANR personal deck</a:t>
            </a:r>
          </a:p>
        </p:txBody>
      </p:sp>
      <p:sp>
        <p:nvSpPr>
          <p:cNvPr id="6" name="Slide Number Placeholder 5">
            <a:extLst>
              <a:ext uri="{FF2B5EF4-FFF2-40B4-BE49-F238E27FC236}">
                <a16:creationId xmlns:a16="http://schemas.microsoft.com/office/drawing/2014/main" id="{48A52A3A-799E-480E-93E4-40C17BCC8344}"/>
              </a:ext>
            </a:extLst>
          </p:cNvPr>
          <p:cNvSpPr>
            <a:spLocks noGrp="1"/>
          </p:cNvSpPr>
          <p:nvPr>
            <p:ph type="sldNum" sz="quarter" idx="12"/>
          </p:nvPr>
        </p:nvSpPr>
        <p:spPr/>
        <p:txBody>
          <a:bodyPr/>
          <a:lstStyle/>
          <a:p>
            <a:fld id="{A83CC0C5-CE4C-4EBB-A79A-8E99FB9A0FA6}" type="slidenum">
              <a:rPr lang="en-US" smtClean="0"/>
              <a:t>‹#›</a:t>
            </a:fld>
            <a:endParaRPr lang="en-US"/>
          </a:p>
        </p:txBody>
      </p:sp>
    </p:spTree>
    <p:extLst>
      <p:ext uri="{BB962C8B-B14F-4D97-AF65-F5344CB8AC3E}">
        <p14:creationId xmlns:p14="http://schemas.microsoft.com/office/powerpoint/2010/main" val="2852286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BAF99-C70F-4978-81E4-DAC7D9C279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08C749-EF45-46CA-9511-F7E6356EB9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9C2B6D-F9ED-45D3-9891-17A7EF498DB7}"/>
              </a:ext>
            </a:extLst>
          </p:cNvPr>
          <p:cNvSpPr>
            <a:spLocks noGrp="1"/>
          </p:cNvSpPr>
          <p:nvPr>
            <p:ph type="dt" sz="half" idx="10"/>
          </p:nvPr>
        </p:nvSpPr>
        <p:spPr/>
        <p:txBody>
          <a:bodyPr/>
          <a:lstStyle/>
          <a:p>
            <a:fld id="{6317FBFF-6D25-485C-B15E-182BCA44CDD0}" type="datetime1">
              <a:rPr lang="en-US" smtClean="0"/>
              <a:t>7/8/2021</a:t>
            </a:fld>
            <a:endParaRPr lang="en-US"/>
          </a:p>
        </p:txBody>
      </p:sp>
      <p:sp>
        <p:nvSpPr>
          <p:cNvPr id="5" name="Footer Placeholder 4">
            <a:extLst>
              <a:ext uri="{FF2B5EF4-FFF2-40B4-BE49-F238E27FC236}">
                <a16:creationId xmlns:a16="http://schemas.microsoft.com/office/drawing/2014/main" id="{EAC972CB-072B-4AD5-9020-E7CDB3168945}"/>
              </a:ext>
            </a:extLst>
          </p:cNvPr>
          <p:cNvSpPr>
            <a:spLocks noGrp="1"/>
          </p:cNvSpPr>
          <p:nvPr>
            <p:ph type="ftr" sz="quarter" idx="11"/>
          </p:nvPr>
        </p:nvSpPr>
        <p:spPr/>
        <p:txBody>
          <a:bodyPr/>
          <a:lstStyle/>
          <a:p>
            <a:r>
              <a:rPr lang="en-US"/>
              <a:t>ANR personal deck</a:t>
            </a:r>
          </a:p>
        </p:txBody>
      </p:sp>
      <p:sp>
        <p:nvSpPr>
          <p:cNvPr id="6" name="Slide Number Placeholder 5">
            <a:extLst>
              <a:ext uri="{FF2B5EF4-FFF2-40B4-BE49-F238E27FC236}">
                <a16:creationId xmlns:a16="http://schemas.microsoft.com/office/drawing/2014/main" id="{C60DB85A-91A4-414E-8881-7A72AA29192A}"/>
              </a:ext>
            </a:extLst>
          </p:cNvPr>
          <p:cNvSpPr>
            <a:spLocks noGrp="1"/>
          </p:cNvSpPr>
          <p:nvPr>
            <p:ph type="sldNum" sz="quarter" idx="12"/>
          </p:nvPr>
        </p:nvSpPr>
        <p:spPr/>
        <p:txBody>
          <a:bodyPr/>
          <a:lstStyle/>
          <a:p>
            <a:fld id="{A83CC0C5-CE4C-4EBB-A79A-8E99FB9A0FA6}" type="slidenum">
              <a:rPr lang="en-US" smtClean="0"/>
              <a:t>‹#›</a:t>
            </a:fld>
            <a:endParaRPr lang="en-US"/>
          </a:p>
        </p:txBody>
      </p:sp>
    </p:spTree>
    <p:extLst>
      <p:ext uri="{BB962C8B-B14F-4D97-AF65-F5344CB8AC3E}">
        <p14:creationId xmlns:p14="http://schemas.microsoft.com/office/powerpoint/2010/main" val="3009273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8FDAE-D7A5-4E20-B22F-78E6B4E503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FE1A57-D1A4-4CCF-BEA6-08E6B4BF76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81EFA7-862F-4D80-AE62-95980D92FD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62ED6D-E1C3-4FA6-9E0B-76C7DC4A85A2}"/>
              </a:ext>
            </a:extLst>
          </p:cNvPr>
          <p:cNvSpPr>
            <a:spLocks noGrp="1"/>
          </p:cNvSpPr>
          <p:nvPr>
            <p:ph type="dt" sz="half" idx="10"/>
          </p:nvPr>
        </p:nvSpPr>
        <p:spPr/>
        <p:txBody>
          <a:bodyPr/>
          <a:lstStyle/>
          <a:p>
            <a:fld id="{59EB040C-8EBD-4D1F-911E-2906CE161E44}" type="datetime1">
              <a:rPr lang="en-US" smtClean="0"/>
              <a:t>7/8/2021</a:t>
            </a:fld>
            <a:endParaRPr lang="en-US"/>
          </a:p>
        </p:txBody>
      </p:sp>
      <p:sp>
        <p:nvSpPr>
          <p:cNvPr id="6" name="Footer Placeholder 5">
            <a:extLst>
              <a:ext uri="{FF2B5EF4-FFF2-40B4-BE49-F238E27FC236}">
                <a16:creationId xmlns:a16="http://schemas.microsoft.com/office/drawing/2014/main" id="{09B8273F-EEC1-4FC6-B0D2-D06C942FB082}"/>
              </a:ext>
            </a:extLst>
          </p:cNvPr>
          <p:cNvSpPr>
            <a:spLocks noGrp="1"/>
          </p:cNvSpPr>
          <p:nvPr>
            <p:ph type="ftr" sz="quarter" idx="11"/>
          </p:nvPr>
        </p:nvSpPr>
        <p:spPr/>
        <p:txBody>
          <a:bodyPr/>
          <a:lstStyle/>
          <a:p>
            <a:r>
              <a:rPr lang="en-US"/>
              <a:t>ANR personal deck</a:t>
            </a:r>
          </a:p>
        </p:txBody>
      </p:sp>
      <p:sp>
        <p:nvSpPr>
          <p:cNvPr id="7" name="Slide Number Placeholder 6">
            <a:extLst>
              <a:ext uri="{FF2B5EF4-FFF2-40B4-BE49-F238E27FC236}">
                <a16:creationId xmlns:a16="http://schemas.microsoft.com/office/drawing/2014/main" id="{723EED29-C31A-4739-AC11-B8F01A8D446F}"/>
              </a:ext>
            </a:extLst>
          </p:cNvPr>
          <p:cNvSpPr>
            <a:spLocks noGrp="1"/>
          </p:cNvSpPr>
          <p:nvPr>
            <p:ph type="sldNum" sz="quarter" idx="12"/>
          </p:nvPr>
        </p:nvSpPr>
        <p:spPr/>
        <p:txBody>
          <a:bodyPr/>
          <a:lstStyle/>
          <a:p>
            <a:fld id="{A83CC0C5-CE4C-4EBB-A79A-8E99FB9A0FA6}" type="slidenum">
              <a:rPr lang="en-US" smtClean="0"/>
              <a:t>‹#›</a:t>
            </a:fld>
            <a:endParaRPr lang="en-US"/>
          </a:p>
        </p:txBody>
      </p:sp>
    </p:spTree>
    <p:extLst>
      <p:ext uri="{BB962C8B-B14F-4D97-AF65-F5344CB8AC3E}">
        <p14:creationId xmlns:p14="http://schemas.microsoft.com/office/powerpoint/2010/main" val="746755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1BF3E-80B1-4660-922F-12943A2756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5030FC-C23A-48A5-8D0A-F09B07098B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8C312A-11AE-484F-A868-981FEE72C5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F9BD19-B821-4DEE-99AA-043F5E76FE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14A489-5715-4EA7-8915-CD2C758228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663581-D560-4F51-B154-032F0168AAA9}"/>
              </a:ext>
            </a:extLst>
          </p:cNvPr>
          <p:cNvSpPr>
            <a:spLocks noGrp="1"/>
          </p:cNvSpPr>
          <p:nvPr>
            <p:ph type="dt" sz="half" idx="10"/>
          </p:nvPr>
        </p:nvSpPr>
        <p:spPr/>
        <p:txBody>
          <a:bodyPr/>
          <a:lstStyle/>
          <a:p>
            <a:fld id="{78B41913-4C17-47F2-9986-D5C9599C8E78}" type="datetime1">
              <a:rPr lang="en-US" smtClean="0"/>
              <a:t>7/8/2021</a:t>
            </a:fld>
            <a:endParaRPr lang="en-US"/>
          </a:p>
        </p:txBody>
      </p:sp>
      <p:sp>
        <p:nvSpPr>
          <p:cNvPr id="8" name="Footer Placeholder 7">
            <a:extLst>
              <a:ext uri="{FF2B5EF4-FFF2-40B4-BE49-F238E27FC236}">
                <a16:creationId xmlns:a16="http://schemas.microsoft.com/office/drawing/2014/main" id="{1D29C463-C4D0-459F-A8FC-829CBE6D4B8C}"/>
              </a:ext>
            </a:extLst>
          </p:cNvPr>
          <p:cNvSpPr>
            <a:spLocks noGrp="1"/>
          </p:cNvSpPr>
          <p:nvPr>
            <p:ph type="ftr" sz="quarter" idx="11"/>
          </p:nvPr>
        </p:nvSpPr>
        <p:spPr/>
        <p:txBody>
          <a:bodyPr/>
          <a:lstStyle/>
          <a:p>
            <a:r>
              <a:rPr lang="en-US"/>
              <a:t>ANR personal deck</a:t>
            </a:r>
          </a:p>
        </p:txBody>
      </p:sp>
      <p:sp>
        <p:nvSpPr>
          <p:cNvPr id="9" name="Slide Number Placeholder 8">
            <a:extLst>
              <a:ext uri="{FF2B5EF4-FFF2-40B4-BE49-F238E27FC236}">
                <a16:creationId xmlns:a16="http://schemas.microsoft.com/office/drawing/2014/main" id="{561C9F33-D57F-4B6A-B415-07FC60433798}"/>
              </a:ext>
            </a:extLst>
          </p:cNvPr>
          <p:cNvSpPr>
            <a:spLocks noGrp="1"/>
          </p:cNvSpPr>
          <p:nvPr>
            <p:ph type="sldNum" sz="quarter" idx="12"/>
          </p:nvPr>
        </p:nvSpPr>
        <p:spPr/>
        <p:txBody>
          <a:bodyPr/>
          <a:lstStyle/>
          <a:p>
            <a:fld id="{A83CC0C5-CE4C-4EBB-A79A-8E99FB9A0FA6}" type="slidenum">
              <a:rPr lang="en-US" smtClean="0"/>
              <a:t>‹#›</a:t>
            </a:fld>
            <a:endParaRPr lang="en-US"/>
          </a:p>
        </p:txBody>
      </p:sp>
    </p:spTree>
    <p:extLst>
      <p:ext uri="{BB962C8B-B14F-4D97-AF65-F5344CB8AC3E}">
        <p14:creationId xmlns:p14="http://schemas.microsoft.com/office/powerpoint/2010/main" val="447476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31238-FF4F-49B2-B124-6972D0CCE3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019BE3-1D86-4F8A-9EA5-B629C3FBFE4B}"/>
              </a:ext>
            </a:extLst>
          </p:cNvPr>
          <p:cNvSpPr>
            <a:spLocks noGrp="1"/>
          </p:cNvSpPr>
          <p:nvPr>
            <p:ph type="dt" sz="half" idx="10"/>
          </p:nvPr>
        </p:nvSpPr>
        <p:spPr/>
        <p:txBody>
          <a:bodyPr/>
          <a:lstStyle/>
          <a:p>
            <a:fld id="{2CF7CE17-C43E-4BC5-BE68-3CCB57E87D6C}" type="datetime1">
              <a:rPr lang="en-US" smtClean="0"/>
              <a:t>7/8/2021</a:t>
            </a:fld>
            <a:endParaRPr lang="en-US"/>
          </a:p>
        </p:txBody>
      </p:sp>
      <p:sp>
        <p:nvSpPr>
          <p:cNvPr id="4" name="Footer Placeholder 3">
            <a:extLst>
              <a:ext uri="{FF2B5EF4-FFF2-40B4-BE49-F238E27FC236}">
                <a16:creationId xmlns:a16="http://schemas.microsoft.com/office/drawing/2014/main" id="{B5FD4AA6-8542-4F66-AF8B-D429C40ECFDC}"/>
              </a:ext>
            </a:extLst>
          </p:cNvPr>
          <p:cNvSpPr>
            <a:spLocks noGrp="1"/>
          </p:cNvSpPr>
          <p:nvPr>
            <p:ph type="ftr" sz="quarter" idx="11"/>
          </p:nvPr>
        </p:nvSpPr>
        <p:spPr/>
        <p:txBody>
          <a:bodyPr/>
          <a:lstStyle/>
          <a:p>
            <a:r>
              <a:rPr lang="en-US"/>
              <a:t>ANR personal deck</a:t>
            </a:r>
          </a:p>
        </p:txBody>
      </p:sp>
      <p:sp>
        <p:nvSpPr>
          <p:cNvPr id="5" name="Slide Number Placeholder 4">
            <a:extLst>
              <a:ext uri="{FF2B5EF4-FFF2-40B4-BE49-F238E27FC236}">
                <a16:creationId xmlns:a16="http://schemas.microsoft.com/office/drawing/2014/main" id="{2DA56700-3622-4721-9E7F-8DF885EFF88A}"/>
              </a:ext>
            </a:extLst>
          </p:cNvPr>
          <p:cNvSpPr>
            <a:spLocks noGrp="1"/>
          </p:cNvSpPr>
          <p:nvPr>
            <p:ph type="sldNum" sz="quarter" idx="12"/>
          </p:nvPr>
        </p:nvSpPr>
        <p:spPr/>
        <p:txBody>
          <a:bodyPr/>
          <a:lstStyle/>
          <a:p>
            <a:fld id="{A83CC0C5-CE4C-4EBB-A79A-8E99FB9A0FA6}" type="slidenum">
              <a:rPr lang="en-US" smtClean="0"/>
              <a:t>‹#›</a:t>
            </a:fld>
            <a:endParaRPr lang="en-US"/>
          </a:p>
        </p:txBody>
      </p:sp>
    </p:spTree>
    <p:extLst>
      <p:ext uri="{BB962C8B-B14F-4D97-AF65-F5344CB8AC3E}">
        <p14:creationId xmlns:p14="http://schemas.microsoft.com/office/powerpoint/2010/main" val="1665186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B59EBD-EB30-413D-8435-EF2BA79D5293}"/>
              </a:ext>
            </a:extLst>
          </p:cNvPr>
          <p:cNvSpPr>
            <a:spLocks noGrp="1"/>
          </p:cNvSpPr>
          <p:nvPr>
            <p:ph type="dt" sz="half" idx="10"/>
          </p:nvPr>
        </p:nvSpPr>
        <p:spPr/>
        <p:txBody>
          <a:bodyPr/>
          <a:lstStyle/>
          <a:p>
            <a:fld id="{23AA144F-9CBE-4BF3-9D22-B8068ECF75E3}" type="datetime1">
              <a:rPr lang="en-US" smtClean="0"/>
              <a:t>7/8/2021</a:t>
            </a:fld>
            <a:endParaRPr lang="en-US"/>
          </a:p>
        </p:txBody>
      </p:sp>
      <p:sp>
        <p:nvSpPr>
          <p:cNvPr id="3" name="Footer Placeholder 2">
            <a:extLst>
              <a:ext uri="{FF2B5EF4-FFF2-40B4-BE49-F238E27FC236}">
                <a16:creationId xmlns:a16="http://schemas.microsoft.com/office/drawing/2014/main" id="{0E19334E-2CB9-4128-A992-FE1A1EAF4A3D}"/>
              </a:ext>
            </a:extLst>
          </p:cNvPr>
          <p:cNvSpPr>
            <a:spLocks noGrp="1"/>
          </p:cNvSpPr>
          <p:nvPr>
            <p:ph type="ftr" sz="quarter" idx="11"/>
          </p:nvPr>
        </p:nvSpPr>
        <p:spPr/>
        <p:txBody>
          <a:bodyPr/>
          <a:lstStyle/>
          <a:p>
            <a:r>
              <a:rPr lang="en-US"/>
              <a:t>ANR personal deck</a:t>
            </a:r>
          </a:p>
        </p:txBody>
      </p:sp>
      <p:sp>
        <p:nvSpPr>
          <p:cNvPr id="4" name="Slide Number Placeholder 3">
            <a:extLst>
              <a:ext uri="{FF2B5EF4-FFF2-40B4-BE49-F238E27FC236}">
                <a16:creationId xmlns:a16="http://schemas.microsoft.com/office/drawing/2014/main" id="{FD79CB78-E2A6-4FC4-97E9-74CAEE8A1A23}"/>
              </a:ext>
            </a:extLst>
          </p:cNvPr>
          <p:cNvSpPr>
            <a:spLocks noGrp="1"/>
          </p:cNvSpPr>
          <p:nvPr>
            <p:ph type="sldNum" sz="quarter" idx="12"/>
          </p:nvPr>
        </p:nvSpPr>
        <p:spPr/>
        <p:txBody>
          <a:bodyPr/>
          <a:lstStyle/>
          <a:p>
            <a:fld id="{A83CC0C5-CE4C-4EBB-A79A-8E99FB9A0FA6}" type="slidenum">
              <a:rPr lang="en-US" smtClean="0"/>
              <a:t>‹#›</a:t>
            </a:fld>
            <a:endParaRPr lang="en-US"/>
          </a:p>
        </p:txBody>
      </p:sp>
    </p:spTree>
    <p:extLst>
      <p:ext uri="{BB962C8B-B14F-4D97-AF65-F5344CB8AC3E}">
        <p14:creationId xmlns:p14="http://schemas.microsoft.com/office/powerpoint/2010/main" val="3005813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299DD-B079-44A8-9BB8-BCA19C66F9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66264D-E27D-4494-9966-6FF404ADA2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A65110-B425-48EE-AEAB-8AF38E6252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BD143D-F597-42AF-BF0C-67A4F7CA36B5}"/>
              </a:ext>
            </a:extLst>
          </p:cNvPr>
          <p:cNvSpPr>
            <a:spLocks noGrp="1"/>
          </p:cNvSpPr>
          <p:nvPr>
            <p:ph type="dt" sz="half" idx="10"/>
          </p:nvPr>
        </p:nvSpPr>
        <p:spPr/>
        <p:txBody>
          <a:bodyPr/>
          <a:lstStyle/>
          <a:p>
            <a:fld id="{B5A7688B-3CF8-4507-B337-D1511C12D385}" type="datetime1">
              <a:rPr lang="en-US" smtClean="0"/>
              <a:t>7/8/2021</a:t>
            </a:fld>
            <a:endParaRPr lang="en-US"/>
          </a:p>
        </p:txBody>
      </p:sp>
      <p:sp>
        <p:nvSpPr>
          <p:cNvPr id="6" name="Footer Placeholder 5">
            <a:extLst>
              <a:ext uri="{FF2B5EF4-FFF2-40B4-BE49-F238E27FC236}">
                <a16:creationId xmlns:a16="http://schemas.microsoft.com/office/drawing/2014/main" id="{AD774BC3-10D2-42F0-8BD8-2AAF1DF0C683}"/>
              </a:ext>
            </a:extLst>
          </p:cNvPr>
          <p:cNvSpPr>
            <a:spLocks noGrp="1"/>
          </p:cNvSpPr>
          <p:nvPr>
            <p:ph type="ftr" sz="quarter" idx="11"/>
          </p:nvPr>
        </p:nvSpPr>
        <p:spPr/>
        <p:txBody>
          <a:bodyPr/>
          <a:lstStyle/>
          <a:p>
            <a:r>
              <a:rPr lang="en-US"/>
              <a:t>ANR personal deck</a:t>
            </a:r>
          </a:p>
        </p:txBody>
      </p:sp>
      <p:sp>
        <p:nvSpPr>
          <p:cNvPr id="7" name="Slide Number Placeholder 6">
            <a:extLst>
              <a:ext uri="{FF2B5EF4-FFF2-40B4-BE49-F238E27FC236}">
                <a16:creationId xmlns:a16="http://schemas.microsoft.com/office/drawing/2014/main" id="{05847D4A-EBB2-42A3-928E-350EE40E4B6D}"/>
              </a:ext>
            </a:extLst>
          </p:cNvPr>
          <p:cNvSpPr>
            <a:spLocks noGrp="1"/>
          </p:cNvSpPr>
          <p:nvPr>
            <p:ph type="sldNum" sz="quarter" idx="12"/>
          </p:nvPr>
        </p:nvSpPr>
        <p:spPr/>
        <p:txBody>
          <a:bodyPr/>
          <a:lstStyle/>
          <a:p>
            <a:fld id="{A83CC0C5-CE4C-4EBB-A79A-8E99FB9A0FA6}" type="slidenum">
              <a:rPr lang="en-US" smtClean="0"/>
              <a:t>‹#›</a:t>
            </a:fld>
            <a:endParaRPr lang="en-US"/>
          </a:p>
        </p:txBody>
      </p:sp>
    </p:spTree>
    <p:extLst>
      <p:ext uri="{BB962C8B-B14F-4D97-AF65-F5344CB8AC3E}">
        <p14:creationId xmlns:p14="http://schemas.microsoft.com/office/powerpoint/2010/main" val="3758628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9495F-12DB-473E-8624-A8541A7818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BE77EA-600E-4B53-B842-64B825E7EF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572FA8C-F504-4810-B789-D26ECA3B84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92236D-A3F3-4456-96D2-1B6AD0C6DF51}"/>
              </a:ext>
            </a:extLst>
          </p:cNvPr>
          <p:cNvSpPr>
            <a:spLocks noGrp="1"/>
          </p:cNvSpPr>
          <p:nvPr>
            <p:ph type="dt" sz="half" idx="10"/>
          </p:nvPr>
        </p:nvSpPr>
        <p:spPr/>
        <p:txBody>
          <a:bodyPr/>
          <a:lstStyle/>
          <a:p>
            <a:fld id="{A36C9442-03A1-436E-9CFA-CCD7ED77C4CB}" type="datetime1">
              <a:rPr lang="en-US" smtClean="0"/>
              <a:t>7/8/2021</a:t>
            </a:fld>
            <a:endParaRPr lang="en-US"/>
          </a:p>
        </p:txBody>
      </p:sp>
      <p:sp>
        <p:nvSpPr>
          <p:cNvPr id="6" name="Footer Placeholder 5">
            <a:extLst>
              <a:ext uri="{FF2B5EF4-FFF2-40B4-BE49-F238E27FC236}">
                <a16:creationId xmlns:a16="http://schemas.microsoft.com/office/drawing/2014/main" id="{42F71D7E-7A14-447B-AEFD-6A583C0F7F40}"/>
              </a:ext>
            </a:extLst>
          </p:cNvPr>
          <p:cNvSpPr>
            <a:spLocks noGrp="1"/>
          </p:cNvSpPr>
          <p:nvPr>
            <p:ph type="ftr" sz="quarter" idx="11"/>
          </p:nvPr>
        </p:nvSpPr>
        <p:spPr/>
        <p:txBody>
          <a:bodyPr/>
          <a:lstStyle/>
          <a:p>
            <a:r>
              <a:rPr lang="en-US"/>
              <a:t>ANR personal deck</a:t>
            </a:r>
          </a:p>
        </p:txBody>
      </p:sp>
      <p:sp>
        <p:nvSpPr>
          <p:cNvPr id="7" name="Slide Number Placeholder 6">
            <a:extLst>
              <a:ext uri="{FF2B5EF4-FFF2-40B4-BE49-F238E27FC236}">
                <a16:creationId xmlns:a16="http://schemas.microsoft.com/office/drawing/2014/main" id="{2A54F038-086A-4E7C-8CBF-F35F93DBAD9A}"/>
              </a:ext>
            </a:extLst>
          </p:cNvPr>
          <p:cNvSpPr>
            <a:spLocks noGrp="1"/>
          </p:cNvSpPr>
          <p:nvPr>
            <p:ph type="sldNum" sz="quarter" idx="12"/>
          </p:nvPr>
        </p:nvSpPr>
        <p:spPr/>
        <p:txBody>
          <a:bodyPr/>
          <a:lstStyle/>
          <a:p>
            <a:fld id="{A83CC0C5-CE4C-4EBB-A79A-8E99FB9A0FA6}" type="slidenum">
              <a:rPr lang="en-US" smtClean="0"/>
              <a:t>‹#›</a:t>
            </a:fld>
            <a:endParaRPr lang="en-US"/>
          </a:p>
        </p:txBody>
      </p:sp>
    </p:spTree>
    <p:extLst>
      <p:ext uri="{BB962C8B-B14F-4D97-AF65-F5344CB8AC3E}">
        <p14:creationId xmlns:p14="http://schemas.microsoft.com/office/powerpoint/2010/main" val="3852493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4F686D-8C04-442C-A58E-0ED09EF76D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9143E6-4C50-4A28-8D42-21E43D7377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032C7-3D0F-445C-837D-0BC9C600EB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D6010-6D45-46DC-B93D-87918BDE1195}" type="datetime1">
              <a:rPr lang="en-US" smtClean="0"/>
              <a:t>7/8/2021</a:t>
            </a:fld>
            <a:endParaRPr lang="en-US"/>
          </a:p>
        </p:txBody>
      </p:sp>
      <p:sp>
        <p:nvSpPr>
          <p:cNvPr id="5" name="Footer Placeholder 4">
            <a:extLst>
              <a:ext uri="{FF2B5EF4-FFF2-40B4-BE49-F238E27FC236}">
                <a16:creationId xmlns:a16="http://schemas.microsoft.com/office/drawing/2014/main" id="{8E8AD5DE-122E-4150-A72F-B2F8C7CC9E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ANR personal deck</a:t>
            </a:r>
          </a:p>
        </p:txBody>
      </p:sp>
      <p:sp>
        <p:nvSpPr>
          <p:cNvPr id="6" name="Slide Number Placeholder 5">
            <a:extLst>
              <a:ext uri="{FF2B5EF4-FFF2-40B4-BE49-F238E27FC236}">
                <a16:creationId xmlns:a16="http://schemas.microsoft.com/office/drawing/2014/main" id="{CC268F8B-6D15-4739-87AF-52D9F513D4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3CC0C5-CE4C-4EBB-A79A-8E99FB9A0FA6}" type="slidenum">
              <a:rPr lang="en-US" smtClean="0"/>
              <a:t>‹#›</a:t>
            </a:fld>
            <a:endParaRPr lang="en-US"/>
          </a:p>
        </p:txBody>
      </p:sp>
    </p:spTree>
    <p:extLst>
      <p:ext uri="{BB962C8B-B14F-4D97-AF65-F5344CB8AC3E}">
        <p14:creationId xmlns:p14="http://schemas.microsoft.com/office/powerpoint/2010/main" val="237935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5F398-62ED-45E8-81C0-C263EACB6811}"/>
              </a:ext>
            </a:extLst>
          </p:cNvPr>
          <p:cNvSpPr>
            <a:spLocks noGrp="1"/>
          </p:cNvSpPr>
          <p:nvPr>
            <p:ph type="ctrTitle"/>
          </p:nvPr>
        </p:nvSpPr>
        <p:spPr/>
        <p:txBody>
          <a:bodyPr/>
          <a:lstStyle/>
          <a:p>
            <a:r>
              <a:rPr lang="en-US" dirty="0"/>
              <a:t>Our Good old team</a:t>
            </a:r>
          </a:p>
        </p:txBody>
      </p:sp>
      <p:sp>
        <p:nvSpPr>
          <p:cNvPr id="3" name="Subtitle 2">
            <a:extLst>
              <a:ext uri="{FF2B5EF4-FFF2-40B4-BE49-F238E27FC236}">
                <a16:creationId xmlns:a16="http://schemas.microsoft.com/office/drawing/2014/main" id="{91A42E02-177A-4DE7-9135-5399398838F4}"/>
              </a:ext>
            </a:extLst>
          </p:cNvPr>
          <p:cNvSpPr>
            <a:spLocks noGrp="1"/>
          </p:cNvSpPr>
          <p:nvPr>
            <p:ph type="subTitle" idx="1"/>
          </p:nvPr>
        </p:nvSpPr>
        <p:spPr/>
        <p:txBody>
          <a:bodyPr/>
          <a:lstStyle/>
          <a:p>
            <a:r>
              <a:rPr lang="en-US" dirty="0"/>
              <a:t>Learnings from the past</a:t>
            </a:r>
          </a:p>
        </p:txBody>
      </p:sp>
      <p:cxnSp>
        <p:nvCxnSpPr>
          <p:cNvPr id="5" name="Straight Connector 4">
            <a:extLst>
              <a:ext uri="{FF2B5EF4-FFF2-40B4-BE49-F238E27FC236}">
                <a16:creationId xmlns:a16="http://schemas.microsoft.com/office/drawing/2014/main" id="{162ABC7E-B16D-4F5B-88EC-C7C4243FF7FB}"/>
              </a:ext>
            </a:extLst>
          </p:cNvPr>
          <p:cNvCxnSpPr/>
          <p:nvPr/>
        </p:nvCxnSpPr>
        <p:spPr>
          <a:xfrm>
            <a:off x="1013114" y="3429000"/>
            <a:ext cx="10125941"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5EA034D-B17A-485C-BE0B-0481397B6311}"/>
              </a:ext>
            </a:extLst>
          </p:cNvPr>
          <p:cNvSpPr txBox="1"/>
          <p:nvPr/>
        </p:nvSpPr>
        <p:spPr>
          <a:xfrm>
            <a:off x="8361778" y="5901004"/>
            <a:ext cx="2777277" cy="276999"/>
          </a:xfrm>
          <a:prstGeom prst="rect">
            <a:avLst/>
          </a:prstGeom>
          <a:noFill/>
        </p:spPr>
        <p:txBody>
          <a:bodyPr wrap="square" rtlCol="0">
            <a:spAutoFit/>
          </a:bodyPr>
          <a:lstStyle/>
          <a:p>
            <a:pPr algn="r"/>
            <a:r>
              <a:rPr lang="en-US" sz="1200" dirty="0"/>
              <a:t>Last updated: </a:t>
            </a:r>
            <a:fld id="{BF104789-095C-4E56-985B-A59598299655}" type="datetime4">
              <a:rPr lang="en-US" sz="1200" smtClean="0"/>
              <a:pPr algn="r"/>
              <a:t>July 8, 2021</a:t>
            </a:fld>
            <a:endParaRPr lang="en-US" sz="1200" dirty="0"/>
          </a:p>
        </p:txBody>
      </p:sp>
    </p:spTree>
    <p:extLst>
      <p:ext uri="{BB962C8B-B14F-4D97-AF65-F5344CB8AC3E}">
        <p14:creationId xmlns:p14="http://schemas.microsoft.com/office/powerpoint/2010/main" val="1962543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FF988-11D5-47CC-84F3-37F1D3F5A095}"/>
              </a:ext>
            </a:extLst>
          </p:cNvPr>
          <p:cNvSpPr>
            <a:spLocks noGrp="1"/>
          </p:cNvSpPr>
          <p:nvPr>
            <p:ph type="title"/>
          </p:nvPr>
        </p:nvSpPr>
        <p:spPr>
          <a:xfrm>
            <a:off x="838200" y="66310"/>
            <a:ext cx="10515600" cy="615016"/>
          </a:xfrm>
        </p:spPr>
        <p:txBody>
          <a:bodyPr>
            <a:normAutofit fontScale="90000"/>
          </a:bodyPr>
          <a:lstStyle/>
          <a:p>
            <a:r>
              <a:rPr lang="en-US" dirty="0"/>
              <a:t>The Magic team</a:t>
            </a:r>
          </a:p>
        </p:txBody>
      </p:sp>
      <p:sp>
        <p:nvSpPr>
          <p:cNvPr id="3" name="Content Placeholder 2">
            <a:extLst>
              <a:ext uri="{FF2B5EF4-FFF2-40B4-BE49-F238E27FC236}">
                <a16:creationId xmlns:a16="http://schemas.microsoft.com/office/drawing/2014/main" id="{9188053B-2C6F-4188-A3DC-451366DA2FE4}"/>
              </a:ext>
            </a:extLst>
          </p:cNvPr>
          <p:cNvSpPr>
            <a:spLocks noGrp="1"/>
          </p:cNvSpPr>
          <p:nvPr>
            <p:ph idx="1"/>
          </p:nvPr>
        </p:nvSpPr>
        <p:spPr>
          <a:xfrm>
            <a:off x="290945" y="747058"/>
            <a:ext cx="11626137" cy="5749363"/>
          </a:xfrm>
        </p:spPr>
        <p:txBody>
          <a:bodyPr>
            <a:normAutofit fontScale="92500" lnSpcReduction="20000"/>
          </a:bodyPr>
          <a:lstStyle/>
          <a:p>
            <a:r>
              <a:rPr lang="en-US" dirty="0"/>
              <a:t>Dedicated Architect working at highest level of abstraction</a:t>
            </a:r>
          </a:p>
          <a:p>
            <a:pPr lvl="1"/>
            <a:r>
              <a:rPr lang="en-US" dirty="0"/>
              <a:t>Constantly recording documentation and always keeping it up to date</a:t>
            </a:r>
          </a:p>
          <a:p>
            <a:pPr lvl="1"/>
            <a:r>
              <a:rPr lang="en-US" dirty="0"/>
              <a:t>Providing direction, theme/ central idea to the team</a:t>
            </a:r>
          </a:p>
          <a:p>
            <a:pPr lvl="1"/>
            <a:r>
              <a:rPr lang="en-US" dirty="0"/>
              <a:t>Main theme = 24x7 availability and decades long shelf life; “operation support is at the heart of the application design”</a:t>
            </a:r>
          </a:p>
          <a:p>
            <a:r>
              <a:rPr lang="en-US" dirty="0"/>
              <a:t>Analysts working at deep dive level; thorough understanding of source system data and data-wiring</a:t>
            </a:r>
          </a:p>
          <a:p>
            <a:pPr lvl="1"/>
            <a:r>
              <a:rPr lang="en-US" dirty="0"/>
              <a:t>Benefit translation and complete understanding of source data</a:t>
            </a:r>
          </a:p>
          <a:p>
            <a:pPr lvl="1"/>
            <a:r>
              <a:rPr lang="en-US" dirty="0"/>
              <a:t>How the translated data is consumed by downstream/ its context</a:t>
            </a:r>
          </a:p>
          <a:p>
            <a:pPr lvl="1"/>
            <a:r>
              <a:rPr lang="en-US" dirty="0"/>
              <a:t>Exceptional ops support, data-analysis with depth of knowledge</a:t>
            </a:r>
          </a:p>
          <a:p>
            <a:r>
              <a:rPr lang="en-US" dirty="0"/>
              <a:t>QA ensuring quality of information served at Availity as well as matching with Expectation from Business</a:t>
            </a:r>
          </a:p>
          <a:p>
            <a:pPr lvl="1"/>
            <a:r>
              <a:rPr lang="en-US" dirty="0"/>
              <a:t>The only limitation was using manual testing from external UI App; remaining testing was driven by developers</a:t>
            </a:r>
          </a:p>
          <a:p>
            <a:r>
              <a:rPr lang="en-US" dirty="0"/>
              <a:t>Developers working at lowest level of abstraction</a:t>
            </a:r>
          </a:p>
          <a:p>
            <a:pPr lvl="1"/>
            <a:r>
              <a:rPr lang="en-US" dirty="0"/>
              <a:t>Each developer pays close attention to quality of service; developers not only taking deep dive within the realm, they also went out of realm</a:t>
            </a:r>
          </a:p>
          <a:p>
            <a:pPr lvl="1"/>
            <a:r>
              <a:rPr lang="en-US" dirty="0"/>
              <a:t>Team is providing SME-expertise to upstream and downstream channels</a:t>
            </a:r>
          </a:p>
        </p:txBody>
      </p:sp>
      <p:sp>
        <p:nvSpPr>
          <p:cNvPr id="4" name="Date Placeholder 3">
            <a:extLst>
              <a:ext uri="{FF2B5EF4-FFF2-40B4-BE49-F238E27FC236}">
                <a16:creationId xmlns:a16="http://schemas.microsoft.com/office/drawing/2014/main" id="{FC12F744-92E5-4CE2-BB10-E751AA63DD60}"/>
              </a:ext>
            </a:extLst>
          </p:cNvPr>
          <p:cNvSpPr>
            <a:spLocks noGrp="1"/>
          </p:cNvSpPr>
          <p:nvPr>
            <p:ph type="dt" sz="half" idx="10"/>
          </p:nvPr>
        </p:nvSpPr>
        <p:spPr/>
        <p:txBody>
          <a:bodyPr/>
          <a:lstStyle/>
          <a:p>
            <a:fld id="{E784F7DB-5925-4BC8-AF45-6085BD5C421D}" type="datetime1">
              <a:rPr lang="en-US" smtClean="0"/>
              <a:t>7/8/2021</a:t>
            </a:fld>
            <a:endParaRPr lang="en-US"/>
          </a:p>
        </p:txBody>
      </p:sp>
      <p:sp>
        <p:nvSpPr>
          <p:cNvPr id="5" name="Footer Placeholder 4">
            <a:extLst>
              <a:ext uri="{FF2B5EF4-FFF2-40B4-BE49-F238E27FC236}">
                <a16:creationId xmlns:a16="http://schemas.microsoft.com/office/drawing/2014/main" id="{265EB86E-5F5C-486B-A3D1-86BE6531E95D}"/>
              </a:ext>
            </a:extLst>
          </p:cNvPr>
          <p:cNvSpPr>
            <a:spLocks noGrp="1"/>
          </p:cNvSpPr>
          <p:nvPr>
            <p:ph type="ftr" sz="quarter" idx="11"/>
          </p:nvPr>
        </p:nvSpPr>
        <p:spPr/>
        <p:txBody>
          <a:bodyPr/>
          <a:lstStyle/>
          <a:p>
            <a:r>
              <a:rPr lang="en-US"/>
              <a:t>ANR personal deck</a:t>
            </a:r>
          </a:p>
        </p:txBody>
      </p:sp>
      <p:sp>
        <p:nvSpPr>
          <p:cNvPr id="6" name="Slide Number Placeholder 5">
            <a:extLst>
              <a:ext uri="{FF2B5EF4-FFF2-40B4-BE49-F238E27FC236}">
                <a16:creationId xmlns:a16="http://schemas.microsoft.com/office/drawing/2014/main" id="{C13FE938-E47E-40C3-AD2E-098ABA2BBEE6}"/>
              </a:ext>
            </a:extLst>
          </p:cNvPr>
          <p:cNvSpPr>
            <a:spLocks noGrp="1"/>
          </p:cNvSpPr>
          <p:nvPr>
            <p:ph type="sldNum" sz="quarter" idx="12"/>
          </p:nvPr>
        </p:nvSpPr>
        <p:spPr/>
        <p:txBody>
          <a:bodyPr/>
          <a:lstStyle/>
          <a:p>
            <a:fld id="{A83CC0C5-CE4C-4EBB-A79A-8E99FB9A0FA6}" type="slidenum">
              <a:rPr lang="en-US" smtClean="0"/>
              <a:t>10</a:t>
            </a:fld>
            <a:endParaRPr lang="en-US"/>
          </a:p>
        </p:txBody>
      </p:sp>
      <p:cxnSp>
        <p:nvCxnSpPr>
          <p:cNvPr id="7" name="Straight Connector 6">
            <a:extLst>
              <a:ext uri="{FF2B5EF4-FFF2-40B4-BE49-F238E27FC236}">
                <a16:creationId xmlns:a16="http://schemas.microsoft.com/office/drawing/2014/main" id="{EC4AAD90-217B-470A-B414-9DCF6C8705FA}"/>
              </a:ext>
            </a:extLst>
          </p:cNvPr>
          <p:cNvCxnSpPr/>
          <p:nvPr/>
        </p:nvCxnSpPr>
        <p:spPr>
          <a:xfrm>
            <a:off x="290945" y="665628"/>
            <a:ext cx="11513128" cy="0"/>
          </a:xfrm>
          <a:prstGeom prst="line">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4657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CF7F-C7DC-4BA8-9B08-72A6E7934237}"/>
              </a:ext>
            </a:extLst>
          </p:cNvPr>
          <p:cNvSpPr>
            <a:spLocks noGrp="1"/>
          </p:cNvSpPr>
          <p:nvPr>
            <p:ph type="title"/>
          </p:nvPr>
        </p:nvSpPr>
        <p:spPr>
          <a:xfrm>
            <a:off x="838200" y="172013"/>
            <a:ext cx="10515600" cy="640147"/>
          </a:xfrm>
        </p:spPr>
        <p:txBody>
          <a:bodyPr>
            <a:normAutofit fontScale="90000"/>
          </a:bodyPr>
          <a:lstStyle/>
          <a:p>
            <a:pPr algn="ctr"/>
            <a:r>
              <a:rPr lang="en-US" dirty="0"/>
              <a:t>The team</a:t>
            </a:r>
          </a:p>
        </p:txBody>
      </p:sp>
      <p:pic>
        <p:nvPicPr>
          <p:cNvPr id="8" name="Content Placeholder 7" descr="Chart&#10;&#10;Description automatically generated">
            <a:extLst>
              <a:ext uri="{FF2B5EF4-FFF2-40B4-BE49-F238E27FC236}">
                <a16:creationId xmlns:a16="http://schemas.microsoft.com/office/drawing/2014/main" id="{22AD1E1B-3D21-4382-9C99-398779899B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4628" y="716594"/>
            <a:ext cx="8642743" cy="5639756"/>
          </a:xfrm>
        </p:spPr>
      </p:pic>
      <p:sp>
        <p:nvSpPr>
          <p:cNvPr id="4" name="Date Placeholder 3">
            <a:extLst>
              <a:ext uri="{FF2B5EF4-FFF2-40B4-BE49-F238E27FC236}">
                <a16:creationId xmlns:a16="http://schemas.microsoft.com/office/drawing/2014/main" id="{873A478B-BFEC-45C4-90DF-8C2AF541337F}"/>
              </a:ext>
            </a:extLst>
          </p:cNvPr>
          <p:cNvSpPr>
            <a:spLocks noGrp="1"/>
          </p:cNvSpPr>
          <p:nvPr>
            <p:ph type="dt" sz="half" idx="10"/>
          </p:nvPr>
        </p:nvSpPr>
        <p:spPr/>
        <p:txBody>
          <a:bodyPr/>
          <a:lstStyle/>
          <a:p>
            <a:fld id="{E784F7DB-5925-4BC8-AF45-6085BD5C421D}" type="datetime1">
              <a:rPr lang="en-US" smtClean="0"/>
              <a:t>7/8/2021</a:t>
            </a:fld>
            <a:endParaRPr lang="en-US"/>
          </a:p>
        </p:txBody>
      </p:sp>
      <p:sp>
        <p:nvSpPr>
          <p:cNvPr id="5" name="Footer Placeholder 4">
            <a:extLst>
              <a:ext uri="{FF2B5EF4-FFF2-40B4-BE49-F238E27FC236}">
                <a16:creationId xmlns:a16="http://schemas.microsoft.com/office/drawing/2014/main" id="{B48AC87D-DE70-4BCA-9F81-8822D2012F0C}"/>
              </a:ext>
            </a:extLst>
          </p:cNvPr>
          <p:cNvSpPr>
            <a:spLocks noGrp="1"/>
          </p:cNvSpPr>
          <p:nvPr>
            <p:ph type="ftr" sz="quarter" idx="11"/>
          </p:nvPr>
        </p:nvSpPr>
        <p:spPr/>
        <p:txBody>
          <a:bodyPr/>
          <a:lstStyle/>
          <a:p>
            <a:r>
              <a:rPr lang="en-US"/>
              <a:t>ANR personal deck</a:t>
            </a:r>
          </a:p>
        </p:txBody>
      </p:sp>
      <p:sp>
        <p:nvSpPr>
          <p:cNvPr id="6" name="Slide Number Placeholder 5">
            <a:extLst>
              <a:ext uri="{FF2B5EF4-FFF2-40B4-BE49-F238E27FC236}">
                <a16:creationId xmlns:a16="http://schemas.microsoft.com/office/drawing/2014/main" id="{DF3520B4-A72F-472A-89CB-E6211EAC2858}"/>
              </a:ext>
            </a:extLst>
          </p:cNvPr>
          <p:cNvSpPr>
            <a:spLocks noGrp="1"/>
          </p:cNvSpPr>
          <p:nvPr>
            <p:ph type="sldNum" sz="quarter" idx="12"/>
          </p:nvPr>
        </p:nvSpPr>
        <p:spPr/>
        <p:txBody>
          <a:bodyPr/>
          <a:lstStyle/>
          <a:p>
            <a:fld id="{A83CC0C5-CE4C-4EBB-A79A-8E99FB9A0FA6}" type="slidenum">
              <a:rPr lang="en-US" smtClean="0"/>
              <a:t>11</a:t>
            </a:fld>
            <a:endParaRPr lang="en-US"/>
          </a:p>
        </p:txBody>
      </p:sp>
      <p:cxnSp>
        <p:nvCxnSpPr>
          <p:cNvPr id="9" name="Straight Connector 8">
            <a:extLst>
              <a:ext uri="{FF2B5EF4-FFF2-40B4-BE49-F238E27FC236}">
                <a16:creationId xmlns:a16="http://schemas.microsoft.com/office/drawing/2014/main" id="{BA407CE5-C777-47CC-90F1-C5020C95C164}"/>
              </a:ext>
            </a:extLst>
          </p:cNvPr>
          <p:cNvCxnSpPr/>
          <p:nvPr/>
        </p:nvCxnSpPr>
        <p:spPr>
          <a:xfrm>
            <a:off x="290945" y="677960"/>
            <a:ext cx="11513128" cy="0"/>
          </a:xfrm>
          <a:prstGeom prst="line">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899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FF988-11D5-47CC-84F3-37F1D3F5A095}"/>
              </a:ext>
            </a:extLst>
          </p:cNvPr>
          <p:cNvSpPr>
            <a:spLocks noGrp="1"/>
          </p:cNvSpPr>
          <p:nvPr>
            <p:ph type="title"/>
          </p:nvPr>
        </p:nvSpPr>
        <p:spPr>
          <a:xfrm>
            <a:off x="838200" y="66310"/>
            <a:ext cx="10515600" cy="615016"/>
          </a:xfrm>
        </p:spPr>
        <p:txBody>
          <a:bodyPr>
            <a:normAutofit fontScale="90000"/>
          </a:bodyPr>
          <a:lstStyle/>
          <a:p>
            <a:r>
              <a:rPr lang="en-US" dirty="0"/>
              <a:t>The developers</a:t>
            </a:r>
          </a:p>
        </p:txBody>
      </p:sp>
      <p:sp>
        <p:nvSpPr>
          <p:cNvPr id="3" name="Content Placeholder 2">
            <a:extLst>
              <a:ext uri="{FF2B5EF4-FFF2-40B4-BE49-F238E27FC236}">
                <a16:creationId xmlns:a16="http://schemas.microsoft.com/office/drawing/2014/main" id="{9188053B-2C6F-4188-A3DC-451366DA2FE4}"/>
              </a:ext>
            </a:extLst>
          </p:cNvPr>
          <p:cNvSpPr>
            <a:spLocks noGrp="1"/>
          </p:cNvSpPr>
          <p:nvPr>
            <p:ph idx="1"/>
          </p:nvPr>
        </p:nvSpPr>
        <p:spPr>
          <a:xfrm>
            <a:off x="290945" y="747058"/>
            <a:ext cx="11733714" cy="5749363"/>
          </a:xfrm>
        </p:spPr>
        <p:txBody>
          <a:bodyPr>
            <a:normAutofit fontScale="77500" lnSpcReduction="20000"/>
          </a:bodyPr>
          <a:lstStyle/>
          <a:p>
            <a:r>
              <a:rPr lang="en-US" dirty="0"/>
              <a:t>Complete handle on code base and self driven</a:t>
            </a:r>
          </a:p>
          <a:p>
            <a:pPr lvl="1"/>
            <a:r>
              <a:rPr lang="en-US" dirty="0"/>
              <a:t>Not just expertise on java, spring framework and related technologies</a:t>
            </a:r>
          </a:p>
          <a:p>
            <a:pPr lvl="1"/>
            <a:r>
              <a:rPr lang="en-US" dirty="0"/>
              <a:t>Having insight and adhere to clean code practices, actively working on simplifying/ improving code; use SonarQube</a:t>
            </a:r>
          </a:p>
          <a:p>
            <a:pPr lvl="1"/>
            <a:r>
              <a:rPr lang="en-US" dirty="0"/>
              <a:t>Developers distribute workload amongst themselves and deliver features end-to-end (code-complete)</a:t>
            </a:r>
          </a:p>
          <a:p>
            <a:r>
              <a:rPr lang="en-US" dirty="0"/>
              <a:t>Full understanding of data, how/ why it is used as per design</a:t>
            </a:r>
          </a:p>
          <a:p>
            <a:pPr lvl="1"/>
            <a:r>
              <a:rPr lang="en-US" dirty="0"/>
              <a:t>How benefits are designed in source system and how data is made available in cache </a:t>
            </a:r>
            <a:r>
              <a:rPr lang="en-US" dirty="0" err="1"/>
              <a:t>db</a:t>
            </a:r>
            <a:endParaRPr lang="en-US" dirty="0"/>
          </a:p>
          <a:p>
            <a:pPr lvl="1"/>
            <a:r>
              <a:rPr lang="en-US" dirty="0"/>
              <a:t>How the member data is designed and made available in respective cache</a:t>
            </a:r>
          </a:p>
          <a:p>
            <a:pPr lvl="1"/>
            <a:r>
              <a:rPr lang="en-US" dirty="0"/>
              <a:t>How the accumulator data was arranged with benefits</a:t>
            </a:r>
          </a:p>
          <a:p>
            <a:r>
              <a:rPr lang="en-US" dirty="0"/>
              <a:t>DevOps oriented</a:t>
            </a:r>
          </a:p>
          <a:p>
            <a:pPr lvl="1"/>
            <a:r>
              <a:rPr lang="en-US" dirty="0"/>
              <a:t>Each developer was an expert working with Gradle, GIT, Jenkins,</a:t>
            </a:r>
          </a:p>
          <a:p>
            <a:pPr lvl="1"/>
            <a:r>
              <a:rPr lang="en-US" dirty="0"/>
              <a:t>Work along side infra teams, gain expertise on OpenShift</a:t>
            </a:r>
          </a:p>
          <a:p>
            <a:r>
              <a:rPr lang="en-US" dirty="0"/>
              <a:t>Always going above/ beyond in testing/ QA</a:t>
            </a:r>
          </a:p>
          <a:p>
            <a:pPr lvl="1"/>
            <a:r>
              <a:rPr lang="en-US" dirty="0"/>
              <a:t>Fill up void of test team; not just unit test but also end-to-end functionality test</a:t>
            </a:r>
          </a:p>
          <a:p>
            <a:pPr lvl="1"/>
            <a:r>
              <a:rPr lang="en-US" dirty="0"/>
              <a:t>Test from perspective of end channels too</a:t>
            </a:r>
          </a:p>
          <a:p>
            <a:r>
              <a:rPr lang="en-US" dirty="0"/>
              <a:t>Test data arrangement</a:t>
            </a:r>
          </a:p>
          <a:p>
            <a:pPr lvl="1"/>
            <a:r>
              <a:rPr lang="en-US" dirty="0"/>
              <a:t>Work along side organization teams and help arrange test data for the application too</a:t>
            </a:r>
          </a:p>
          <a:p>
            <a:r>
              <a:rPr lang="en-US" dirty="0"/>
              <a:t>Full grip on underlying source app and the tier 1 client app</a:t>
            </a:r>
          </a:p>
          <a:p>
            <a:pPr lvl="1"/>
            <a:r>
              <a:rPr lang="en-US" dirty="0"/>
              <a:t>Keep a thorough understanding on how the response data appears on the tier 1 client</a:t>
            </a:r>
          </a:p>
          <a:p>
            <a:pPr lvl="1"/>
            <a:endParaRPr lang="en-US" dirty="0"/>
          </a:p>
        </p:txBody>
      </p:sp>
      <p:sp>
        <p:nvSpPr>
          <p:cNvPr id="4" name="Date Placeholder 3">
            <a:extLst>
              <a:ext uri="{FF2B5EF4-FFF2-40B4-BE49-F238E27FC236}">
                <a16:creationId xmlns:a16="http://schemas.microsoft.com/office/drawing/2014/main" id="{FC12F744-92E5-4CE2-BB10-E751AA63DD60}"/>
              </a:ext>
            </a:extLst>
          </p:cNvPr>
          <p:cNvSpPr>
            <a:spLocks noGrp="1"/>
          </p:cNvSpPr>
          <p:nvPr>
            <p:ph type="dt" sz="half" idx="10"/>
          </p:nvPr>
        </p:nvSpPr>
        <p:spPr/>
        <p:txBody>
          <a:bodyPr/>
          <a:lstStyle/>
          <a:p>
            <a:fld id="{E784F7DB-5925-4BC8-AF45-6085BD5C421D}" type="datetime1">
              <a:rPr lang="en-US" smtClean="0"/>
              <a:t>7/8/2021</a:t>
            </a:fld>
            <a:endParaRPr lang="en-US"/>
          </a:p>
        </p:txBody>
      </p:sp>
      <p:sp>
        <p:nvSpPr>
          <p:cNvPr id="5" name="Footer Placeholder 4">
            <a:extLst>
              <a:ext uri="{FF2B5EF4-FFF2-40B4-BE49-F238E27FC236}">
                <a16:creationId xmlns:a16="http://schemas.microsoft.com/office/drawing/2014/main" id="{265EB86E-5F5C-486B-A3D1-86BE6531E95D}"/>
              </a:ext>
            </a:extLst>
          </p:cNvPr>
          <p:cNvSpPr>
            <a:spLocks noGrp="1"/>
          </p:cNvSpPr>
          <p:nvPr>
            <p:ph type="ftr" sz="quarter" idx="11"/>
          </p:nvPr>
        </p:nvSpPr>
        <p:spPr/>
        <p:txBody>
          <a:bodyPr/>
          <a:lstStyle/>
          <a:p>
            <a:r>
              <a:rPr lang="en-US"/>
              <a:t>ANR personal deck</a:t>
            </a:r>
          </a:p>
        </p:txBody>
      </p:sp>
      <p:sp>
        <p:nvSpPr>
          <p:cNvPr id="6" name="Slide Number Placeholder 5">
            <a:extLst>
              <a:ext uri="{FF2B5EF4-FFF2-40B4-BE49-F238E27FC236}">
                <a16:creationId xmlns:a16="http://schemas.microsoft.com/office/drawing/2014/main" id="{C13FE938-E47E-40C3-AD2E-098ABA2BBEE6}"/>
              </a:ext>
            </a:extLst>
          </p:cNvPr>
          <p:cNvSpPr>
            <a:spLocks noGrp="1"/>
          </p:cNvSpPr>
          <p:nvPr>
            <p:ph type="sldNum" sz="quarter" idx="12"/>
          </p:nvPr>
        </p:nvSpPr>
        <p:spPr/>
        <p:txBody>
          <a:bodyPr/>
          <a:lstStyle/>
          <a:p>
            <a:fld id="{A83CC0C5-CE4C-4EBB-A79A-8E99FB9A0FA6}" type="slidenum">
              <a:rPr lang="en-US" smtClean="0"/>
              <a:t>12</a:t>
            </a:fld>
            <a:endParaRPr lang="en-US"/>
          </a:p>
        </p:txBody>
      </p:sp>
      <p:cxnSp>
        <p:nvCxnSpPr>
          <p:cNvPr id="7" name="Straight Connector 6">
            <a:extLst>
              <a:ext uri="{FF2B5EF4-FFF2-40B4-BE49-F238E27FC236}">
                <a16:creationId xmlns:a16="http://schemas.microsoft.com/office/drawing/2014/main" id="{EC4AAD90-217B-470A-B414-9DCF6C8705FA}"/>
              </a:ext>
            </a:extLst>
          </p:cNvPr>
          <p:cNvCxnSpPr/>
          <p:nvPr/>
        </p:nvCxnSpPr>
        <p:spPr>
          <a:xfrm>
            <a:off x="290945" y="665628"/>
            <a:ext cx="11513128" cy="0"/>
          </a:xfrm>
          <a:prstGeom prst="line">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127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105BB-F236-471D-9F3C-C3204DE0CDE7}"/>
              </a:ext>
            </a:extLst>
          </p:cNvPr>
          <p:cNvSpPr>
            <a:spLocks noGrp="1"/>
          </p:cNvSpPr>
          <p:nvPr>
            <p:ph type="title"/>
          </p:nvPr>
        </p:nvSpPr>
        <p:spPr>
          <a:xfrm>
            <a:off x="838200" y="90222"/>
            <a:ext cx="10515600" cy="656851"/>
          </a:xfrm>
        </p:spPr>
        <p:txBody>
          <a:bodyPr>
            <a:normAutofit fontScale="90000"/>
          </a:bodyPr>
          <a:lstStyle/>
          <a:p>
            <a:r>
              <a:rPr lang="en-US" dirty="0"/>
              <a:t>Role played by developers</a:t>
            </a:r>
          </a:p>
        </p:txBody>
      </p:sp>
      <p:sp>
        <p:nvSpPr>
          <p:cNvPr id="4" name="Date Placeholder 3">
            <a:extLst>
              <a:ext uri="{FF2B5EF4-FFF2-40B4-BE49-F238E27FC236}">
                <a16:creationId xmlns:a16="http://schemas.microsoft.com/office/drawing/2014/main" id="{E84086E6-707A-463E-845D-1AE5BE3357E5}"/>
              </a:ext>
            </a:extLst>
          </p:cNvPr>
          <p:cNvSpPr>
            <a:spLocks noGrp="1"/>
          </p:cNvSpPr>
          <p:nvPr>
            <p:ph type="dt" sz="half" idx="10"/>
          </p:nvPr>
        </p:nvSpPr>
        <p:spPr/>
        <p:txBody>
          <a:bodyPr/>
          <a:lstStyle/>
          <a:p>
            <a:fld id="{E784F7DB-5925-4BC8-AF45-6085BD5C421D}" type="datetime1">
              <a:rPr lang="en-US" smtClean="0"/>
              <a:t>7/8/2021</a:t>
            </a:fld>
            <a:endParaRPr lang="en-US"/>
          </a:p>
        </p:txBody>
      </p:sp>
      <p:sp>
        <p:nvSpPr>
          <p:cNvPr id="5" name="Footer Placeholder 4">
            <a:extLst>
              <a:ext uri="{FF2B5EF4-FFF2-40B4-BE49-F238E27FC236}">
                <a16:creationId xmlns:a16="http://schemas.microsoft.com/office/drawing/2014/main" id="{A8511F69-F8EF-4532-B2F8-49D230050D04}"/>
              </a:ext>
            </a:extLst>
          </p:cNvPr>
          <p:cNvSpPr>
            <a:spLocks noGrp="1"/>
          </p:cNvSpPr>
          <p:nvPr>
            <p:ph type="ftr" sz="quarter" idx="11"/>
          </p:nvPr>
        </p:nvSpPr>
        <p:spPr/>
        <p:txBody>
          <a:bodyPr/>
          <a:lstStyle/>
          <a:p>
            <a:r>
              <a:rPr lang="en-US"/>
              <a:t>ANR personal deck</a:t>
            </a:r>
          </a:p>
        </p:txBody>
      </p:sp>
      <p:sp>
        <p:nvSpPr>
          <p:cNvPr id="6" name="Slide Number Placeholder 5">
            <a:extLst>
              <a:ext uri="{FF2B5EF4-FFF2-40B4-BE49-F238E27FC236}">
                <a16:creationId xmlns:a16="http://schemas.microsoft.com/office/drawing/2014/main" id="{AE9403B2-DC68-4DAE-B9A7-AD07260102AD}"/>
              </a:ext>
            </a:extLst>
          </p:cNvPr>
          <p:cNvSpPr>
            <a:spLocks noGrp="1"/>
          </p:cNvSpPr>
          <p:nvPr>
            <p:ph type="sldNum" sz="quarter" idx="12"/>
          </p:nvPr>
        </p:nvSpPr>
        <p:spPr/>
        <p:txBody>
          <a:bodyPr/>
          <a:lstStyle/>
          <a:p>
            <a:fld id="{A83CC0C5-CE4C-4EBB-A79A-8E99FB9A0FA6}" type="slidenum">
              <a:rPr lang="en-US" smtClean="0"/>
              <a:t>13</a:t>
            </a:fld>
            <a:endParaRPr lang="en-US"/>
          </a:p>
        </p:txBody>
      </p:sp>
      <p:cxnSp>
        <p:nvCxnSpPr>
          <p:cNvPr id="7" name="Straight Connector 6">
            <a:extLst>
              <a:ext uri="{FF2B5EF4-FFF2-40B4-BE49-F238E27FC236}">
                <a16:creationId xmlns:a16="http://schemas.microsoft.com/office/drawing/2014/main" id="{FB4D5BAD-9990-4B82-8140-509D04C5C343}"/>
              </a:ext>
            </a:extLst>
          </p:cNvPr>
          <p:cNvCxnSpPr/>
          <p:nvPr/>
        </p:nvCxnSpPr>
        <p:spPr>
          <a:xfrm>
            <a:off x="290945" y="731379"/>
            <a:ext cx="11513128"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22183A65-C672-4A5A-AAE4-B77BD740A596}"/>
              </a:ext>
            </a:extLst>
          </p:cNvPr>
          <p:cNvSpPr/>
          <p:nvPr/>
        </p:nvSpPr>
        <p:spPr>
          <a:xfrm>
            <a:off x="1673412" y="782547"/>
            <a:ext cx="2181412" cy="860612"/>
          </a:xfrm>
          <a:prstGeom prst="roundRect">
            <a:avLst>
              <a:gd name="adj" fmla="val 625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t>Understanding boundaries of architecture</a:t>
            </a:r>
          </a:p>
        </p:txBody>
      </p:sp>
      <p:sp>
        <p:nvSpPr>
          <p:cNvPr id="9" name="Rectangle: Rounded Corners 8">
            <a:extLst>
              <a:ext uri="{FF2B5EF4-FFF2-40B4-BE49-F238E27FC236}">
                <a16:creationId xmlns:a16="http://schemas.microsoft.com/office/drawing/2014/main" id="{BE6F5DBC-1FE4-4B72-BB7D-BA84EE6921A2}"/>
              </a:ext>
            </a:extLst>
          </p:cNvPr>
          <p:cNvSpPr/>
          <p:nvPr/>
        </p:nvSpPr>
        <p:spPr>
          <a:xfrm>
            <a:off x="2182906" y="1713566"/>
            <a:ext cx="2493683" cy="860612"/>
          </a:xfrm>
          <a:prstGeom prst="roundRect">
            <a:avLst>
              <a:gd name="adj" fmla="val 625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t>Understand scope</a:t>
            </a:r>
          </a:p>
          <a:p>
            <a:pPr marL="171450" indent="-171450">
              <a:buFont typeface="Arial" panose="020B0604020202020204" pitchFamily="34" charset="0"/>
              <a:buChar char="•"/>
            </a:pPr>
            <a:r>
              <a:rPr lang="en-US" sz="1200" dirty="0"/>
              <a:t>Participate in analysis</a:t>
            </a:r>
          </a:p>
          <a:p>
            <a:pPr marL="171450" indent="-171450">
              <a:buFont typeface="Arial" panose="020B0604020202020204" pitchFamily="34" charset="0"/>
              <a:buChar char="•"/>
            </a:pPr>
            <a:r>
              <a:rPr lang="en-US" sz="1200" dirty="0"/>
              <a:t>Understand how mapping works</a:t>
            </a:r>
          </a:p>
        </p:txBody>
      </p:sp>
      <p:sp>
        <p:nvSpPr>
          <p:cNvPr id="10" name="Rectangle: Rounded Corners 9">
            <a:extLst>
              <a:ext uri="{FF2B5EF4-FFF2-40B4-BE49-F238E27FC236}">
                <a16:creationId xmlns:a16="http://schemas.microsoft.com/office/drawing/2014/main" id="{E429F85E-5074-47EC-8B32-1F6B69D773F7}"/>
              </a:ext>
            </a:extLst>
          </p:cNvPr>
          <p:cNvSpPr/>
          <p:nvPr/>
        </p:nvSpPr>
        <p:spPr>
          <a:xfrm>
            <a:off x="2525056" y="2701369"/>
            <a:ext cx="2493683" cy="860612"/>
          </a:xfrm>
          <a:prstGeom prst="roundRect">
            <a:avLst>
              <a:gd name="adj" fmla="val 625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t>Structure of packages/ classes</a:t>
            </a:r>
          </a:p>
          <a:p>
            <a:pPr marL="171450" indent="-171450">
              <a:buFont typeface="Arial" panose="020B0604020202020204" pitchFamily="34" charset="0"/>
              <a:buChar char="•"/>
            </a:pPr>
            <a:r>
              <a:rPr lang="en-US" sz="1200" dirty="0"/>
              <a:t>Libraries dependencies</a:t>
            </a:r>
          </a:p>
          <a:p>
            <a:pPr marL="171450" indent="-171450">
              <a:buFont typeface="Arial" panose="020B0604020202020204" pitchFamily="34" charset="0"/>
              <a:buChar char="•"/>
            </a:pPr>
            <a:r>
              <a:rPr lang="en-US" sz="1200" dirty="0"/>
              <a:t>Updating framework/ lib versions</a:t>
            </a:r>
          </a:p>
        </p:txBody>
      </p:sp>
      <p:sp>
        <p:nvSpPr>
          <p:cNvPr id="11" name="Rectangle: Rounded Corners 10">
            <a:extLst>
              <a:ext uri="{FF2B5EF4-FFF2-40B4-BE49-F238E27FC236}">
                <a16:creationId xmlns:a16="http://schemas.microsoft.com/office/drawing/2014/main" id="{CE2CA784-DFCE-49C7-88C8-732332A8E43C}"/>
              </a:ext>
            </a:extLst>
          </p:cNvPr>
          <p:cNvSpPr/>
          <p:nvPr/>
        </p:nvSpPr>
        <p:spPr>
          <a:xfrm>
            <a:off x="3104028" y="3633700"/>
            <a:ext cx="2493683" cy="860612"/>
          </a:xfrm>
          <a:prstGeom prst="roundRect">
            <a:avLst>
              <a:gd name="adj" fmla="val 625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a:t>Feature development</a:t>
            </a:r>
          </a:p>
          <a:p>
            <a:pPr marL="171450" indent="-171450">
              <a:buFont typeface="Arial" panose="020B0604020202020204" pitchFamily="34" charset="0"/>
              <a:buChar char="•"/>
            </a:pPr>
            <a:r>
              <a:rPr lang="en-US" sz="1200"/>
              <a:t>Refactoring/ sonarqube analysis</a:t>
            </a:r>
          </a:p>
          <a:p>
            <a:pPr marL="171450" indent="-171450">
              <a:buFont typeface="Arial" panose="020B0604020202020204" pitchFamily="34" charset="0"/>
              <a:buChar char="•"/>
            </a:pPr>
            <a:r>
              <a:rPr lang="en-US" sz="1200"/>
              <a:t>Code cleanups/ re-organization</a:t>
            </a:r>
            <a:endParaRPr lang="en-US" sz="1200" dirty="0"/>
          </a:p>
        </p:txBody>
      </p:sp>
      <p:sp>
        <p:nvSpPr>
          <p:cNvPr id="12" name="Rectangle: Rounded Corners 11">
            <a:extLst>
              <a:ext uri="{FF2B5EF4-FFF2-40B4-BE49-F238E27FC236}">
                <a16:creationId xmlns:a16="http://schemas.microsoft.com/office/drawing/2014/main" id="{67A87D48-56B3-4BFA-B402-87856250D2B0}"/>
              </a:ext>
            </a:extLst>
          </p:cNvPr>
          <p:cNvSpPr/>
          <p:nvPr/>
        </p:nvSpPr>
        <p:spPr>
          <a:xfrm>
            <a:off x="3683000" y="4566030"/>
            <a:ext cx="3452906" cy="1249075"/>
          </a:xfrm>
          <a:prstGeom prst="roundRect">
            <a:avLst>
              <a:gd name="adj" fmla="val 625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t>Unit test Eclipse debugger, postman, </a:t>
            </a:r>
            <a:r>
              <a:rPr lang="en-US" sz="1200" dirty="0" err="1"/>
              <a:t>soapui</a:t>
            </a:r>
            <a:endParaRPr lang="en-US" sz="1200" dirty="0"/>
          </a:p>
          <a:p>
            <a:pPr marL="171450" indent="-171450">
              <a:buFont typeface="Arial" panose="020B0604020202020204" pitchFamily="34" charset="0"/>
              <a:buChar char="•"/>
            </a:pPr>
            <a:r>
              <a:rPr lang="en-US" sz="1200" dirty="0"/>
              <a:t>Regression tests (nothing should be broken)</a:t>
            </a:r>
          </a:p>
          <a:p>
            <a:pPr marL="171450" indent="-171450">
              <a:buFont typeface="Arial" panose="020B0604020202020204" pitchFamily="34" charset="0"/>
              <a:buChar char="•"/>
            </a:pPr>
            <a:r>
              <a:rPr lang="en-US" sz="1200" dirty="0"/>
              <a:t>Edge case tests (manual, -</a:t>
            </a:r>
            <a:r>
              <a:rPr lang="en-US" sz="1200" dirty="0" err="1"/>
              <a:t>ve</a:t>
            </a:r>
            <a:r>
              <a:rPr lang="en-US" sz="1200" dirty="0"/>
              <a:t> scenarios)</a:t>
            </a:r>
          </a:p>
          <a:p>
            <a:pPr marL="171450" indent="-171450">
              <a:buFont typeface="Arial" panose="020B0604020202020204" pitchFamily="34" charset="0"/>
              <a:buChar char="•"/>
            </a:pPr>
            <a:r>
              <a:rPr lang="en-US" sz="1200" dirty="0"/>
              <a:t>End to end tests</a:t>
            </a:r>
          </a:p>
          <a:p>
            <a:pPr marL="171450" indent="-171450">
              <a:buFont typeface="Arial" panose="020B0604020202020204" pitchFamily="34" charset="0"/>
              <a:buChar char="•"/>
            </a:pPr>
            <a:r>
              <a:rPr lang="en-US" sz="1200" dirty="0"/>
              <a:t>Test data management</a:t>
            </a:r>
          </a:p>
          <a:p>
            <a:pPr marL="171450" indent="-171450">
              <a:buFont typeface="Arial" panose="020B0604020202020204" pitchFamily="34" charset="0"/>
              <a:buChar char="•"/>
            </a:pPr>
            <a:r>
              <a:rPr lang="en-US" sz="1200" dirty="0"/>
              <a:t>Performance testing – </a:t>
            </a:r>
            <a:r>
              <a:rPr lang="en-US" sz="1200" dirty="0" err="1"/>
              <a:t>jmeter</a:t>
            </a:r>
            <a:r>
              <a:rPr lang="en-US" sz="1200" dirty="0"/>
              <a:t>, </a:t>
            </a:r>
            <a:r>
              <a:rPr lang="en-US" sz="1200" dirty="0" err="1"/>
              <a:t>boomi</a:t>
            </a:r>
            <a:endParaRPr lang="en-US" sz="1200" dirty="0"/>
          </a:p>
        </p:txBody>
      </p:sp>
      <p:sp>
        <p:nvSpPr>
          <p:cNvPr id="13" name="Rectangle: Rounded Corners 12">
            <a:extLst>
              <a:ext uri="{FF2B5EF4-FFF2-40B4-BE49-F238E27FC236}">
                <a16:creationId xmlns:a16="http://schemas.microsoft.com/office/drawing/2014/main" id="{3F94135B-7672-407F-BF62-12A76E520EA3}"/>
              </a:ext>
            </a:extLst>
          </p:cNvPr>
          <p:cNvSpPr/>
          <p:nvPr/>
        </p:nvSpPr>
        <p:spPr>
          <a:xfrm>
            <a:off x="6728759" y="5600615"/>
            <a:ext cx="2493683" cy="860612"/>
          </a:xfrm>
          <a:prstGeom prst="roundRect">
            <a:avLst>
              <a:gd name="adj" fmla="val 625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t>Watch alerts, reports, dashboards</a:t>
            </a:r>
          </a:p>
          <a:p>
            <a:pPr marL="171450" indent="-171450">
              <a:buFont typeface="Arial" panose="020B0604020202020204" pitchFamily="34" charset="0"/>
              <a:buChar char="•"/>
            </a:pPr>
            <a:r>
              <a:rPr lang="en-US" sz="1200" dirty="0"/>
              <a:t>Identify issues, initiate hotfixes</a:t>
            </a:r>
          </a:p>
          <a:p>
            <a:pPr marL="171450" indent="-171450">
              <a:buFont typeface="Arial" panose="020B0604020202020204" pitchFamily="34" charset="0"/>
              <a:buChar char="•"/>
            </a:pPr>
            <a:r>
              <a:rPr lang="en-US" sz="1200" dirty="0"/>
              <a:t>Continuous improvements</a:t>
            </a:r>
          </a:p>
          <a:p>
            <a:pPr marL="171450" indent="-171450">
              <a:buFont typeface="Arial" panose="020B0604020202020204" pitchFamily="34" charset="0"/>
              <a:buChar char="•"/>
            </a:pPr>
            <a:r>
              <a:rPr lang="en-US" sz="1200" dirty="0"/>
              <a:t>R ticket </a:t>
            </a:r>
            <a:r>
              <a:rPr lang="en-US" sz="1200" dirty="0" err="1"/>
              <a:t>analysys</a:t>
            </a:r>
            <a:endParaRPr lang="en-US" sz="1200" dirty="0"/>
          </a:p>
        </p:txBody>
      </p:sp>
      <p:sp>
        <p:nvSpPr>
          <p:cNvPr id="14" name="TextBox 13">
            <a:extLst>
              <a:ext uri="{FF2B5EF4-FFF2-40B4-BE49-F238E27FC236}">
                <a16:creationId xmlns:a16="http://schemas.microsoft.com/office/drawing/2014/main" id="{EBC5F1DF-9D55-47C5-B98F-7291531CE0C0}"/>
              </a:ext>
            </a:extLst>
          </p:cNvPr>
          <p:cNvSpPr txBox="1"/>
          <p:nvPr/>
        </p:nvSpPr>
        <p:spPr>
          <a:xfrm>
            <a:off x="304392" y="1262555"/>
            <a:ext cx="1195295" cy="307777"/>
          </a:xfrm>
          <a:prstGeom prst="rect">
            <a:avLst/>
          </a:prstGeom>
          <a:noFill/>
        </p:spPr>
        <p:txBody>
          <a:bodyPr wrap="square" rtlCol="0">
            <a:spAutoFit/>
          </a:bodyPr>
          <a:lstStyle/>
          <a:p>
            <a:r>
              <a:rPr lang="en-US" sz="1400" dirty="0"/>
              <a:t>architecture</a:t>
            </a:r>
          </a:p>
        </p:txBody>
      </p:sp>
      <p:sp>
        <p:nvSpPr>
          <p:cNvPr id="15" name="TextBox 14">
            <a:extLst>
              <a:ext uri="{FF2B5EF4-FFF2-40B4-BE49-F238E27FC236}">
                <a16:creationId xmlns:a16="http://schemas.microsoft.com/office/drawing/2014/main" id="{EF4DDA1A-2DBE-4911-A4AB-98F190895A11}"/>
              </a:ext>
            </a:extLst>
          </p:cNvPr>
          <p:cNvSpPr txBox="1"/>
          <p:nvPr/>
        </p:nvSpPr>
        <p:spPr>
          <a:xfrm>
            <a:off x="304392" y="2200882"/>
            <a:ext cx="1195295" cy="307777"/>
          </a:xfrm>
          <a:prstGeom prst="rect">
            <a:avLst/>
          </a:prstGeom>
          <a:noFill/>
        </p:spPr>
        <p:txBody>
          <a:bodyPr wrap="square" rtlCol="0">
            <a:spAutoFit/>
          </a:bodyPr>
          <a:lstStyle/>
          <a:p>
            <a:r>
              <a:rPr lang="en-US" sz="1400" dirty="0"/>
              <a:t>req analysis</a:t>
            </a:r>
          </a:p>
        </p:txBody>
      </p:sp>
      <p:sp>
        <p:nvSpPr>
          <p:cNvPr id="16" name="TextBox 15">
            <a:extLst>
              <a:ext uri="{FF2B5EF4-FFF2-40B4-BE49-F238E27FC236}">
                <a16:creationId xmlns:a16="http://schemas.microsoft.com/office/drawing/2014/main" id="{E89CC9E5-1969-4A58-8C12-4A0E02D0B3CC}"/>
              </a:ext>
            </a:extLst>
          </p:cNvPr>
          <p:cNvSpPr txBox="1"/>
          <p:nvPr/>
        </p:nvSpPr>
        <p:spPr>
          <a:xfrm>
            <a:off x="304391" y="3186400"/>
            <a:ext cx="1195295" cy="307777"/>
          </a:xfrm>
          <a:prstGeom prst="rect">
            <a:avLst/>
          </a:prstGeom>
          <a:noFill/>
        </p:spPr>
        <p:txBody>
          <a:bodyPr wrap="square" rtlCol="0">
            <a:spAutoFit/>
          </a:bodyPr>
          <a:lstStyle/>
          <a:p>
            <a:r>
              <a:rPr lang="en-US" sz="1400" dirty="0"/>
              <a:t>design</a:t>
            </a:r>
          </a:p>
        </p:txBody>
      </p:sp>
      <p:sp>
        <p:nvSpPr>
          <p:cNvPr id="17" name="TextBox 16">
            <a:extLst>
              <a:ext uri="{FF2B5EF4-FFF2-40B4-BE49-F238E27FC236}">
                <a16:creationId xmlns:a16="http://schemas.microsoft.com/office/drawing/2014/main" id="{D94AADF6-48D1-4103-91B3-CD91C7240709}"/>
              </a:ext>
            </a:extLst>
          </p:cNvPr>
          <p:cNvSpPr txBox="1"/>
          <p:nvPr/>
        </p:nvSpPr>
        <p:spPr>
          <a:xfrm>
            <a:off x="304391" y="4123766"/>
            <a:ext cx="1195295" cy="307777"/>
          </a:xfrm>
          <a:prstGeom prst="rect">
            <a:avLst/>
          </a:prstGeom>
          <a:noFill/>
        </p:spPr>
        <p:txBody>
          <a:bodyPr wrap="square" rtlCol="0">
            <a:spAutoFit/>
          </a:bodyPr>
          <a:lstStyle/>
          <a:p>
            <a:r>
              <a:rPr lang="en-US" sz="1400" dirty="0"/>
              <a:t>build/ code</a:t>
            </a:r>
          </a:p>
        </p:txBody>
      </p:sp>
      <p:sp>
        <p:nvSpPr>
          <p:cNvPr id="18" name="TextBox 17">
            <a:extLst>
              <a:ext uri="{FF2B5EF4-FFF2-40B4-BE49-F238E27FC236}">
                <a16:creationId xmlns:a16="http://schemas.microsoft.com/office/drawing/2014/main" id="{690A9985-9B9B-4802-8573-1BD1996C2226}"/>
              </a:ext>
            </a:extLst>
          </p:cNvPr>
          <p:cNvSpPr txBox="1"/>
          <p:nvPr/>
        </p:nvSpPr>
        <p:spPr>
          <a:xfrm>
            <a:off x="290945" y="5428482"/>
            <a:ext cx="1195295" cy="307777"/>
          </a:xfrm>
          <a:prstGeom prst="rect">
            <a:avLst/>
          </a:prstGeom>
          <a:noFill/>
        </p:spPr>
        <p:txBody>
          <a:bodyPr wrap="square" rtlCol="0">
            <a:spAutoFit/>
          </a:bodyPr>
          <a:lstStyle/>
          <a:p>
            <a:r>
              <a:rPr lang="en-US" sz="1400" dirty="0"/>
              <a:t>QA/ testing</a:t>
            </a:r>
          </a:p>
        </p:txBody>
      </p:sp>
      <p:sp>
        <p:nvSpPr>
          <p:cNvPr id="19" name="TextBox 18">
            <a:extLst>
              <a:ext uri="{FF2B5EF4-FFF2-40B4-BE49-F238E27FC236}">
                <a16:creationId xmlns:a16="http://schemas.microsoft.com/office/drawing/2014/main" id="{86A87207-AE33-44FA-9904-E20C06A09135}"/>
              </a:ext>
            </a:extLst>
          </p:cNvPr>
          <p:cNvSpPr txBox="1"/>
          <p:nvPr/>
        </p:nvSpPr>
        <p:spPr>
          <a:xfrm>
            <a:off x="290944" y="6032880"/>
            <a:ext cx="1195295" cy="307777"/>
          </a:xfrm>
          <a:prstGeom prst="rect">
            <a:avLst/>
          </a:prstGeom>
          <a:noFill/>
        </p:spPr>
        <p:txBody>
          <a:bodyPr wrap="square" rtlCol="0">
            <a:spAutoFit/>
          </a:bodyPr>
          <a:lstStyle/>
          <a:p>
            <a:r>
              <a:rPr lang="en-US" sz="1400" dirty="0"/>
              <a:t>Ops support</a:t>
            </a:r>
          </a:p>
        </p:txBody>
      </p:sp>
      <p:cxnSp>
        <p:nvCxnSpPr>
          <p:cNvPr id="21" name="Straight Connector 20">
            <a:extLst>
              <a:ext uri="{FF2B5EF4-FFF2-40B4-BE49-F238E27FC236}">
                <a16:creationId xmlns:a16="http://schemas.microsoft.com/office/drawing/2014/main" id="{242C2DDD-6EA9-4689-B17E-A943AD0B2035}"/>
              </a:ext>
            </a:extLst>
          </p:cNvPr>
          <p:cNvCxnSpPr>
            <a:cxnSpLocks/>
          </p:cNvCxnSpPr>
          <p:nvPr/>
        </p:nvCxnSpPr>
        <p:spPr>
          <a:xfrm>
            <a:off x="352612" y="1611966"/>
            <a:ext cx="1255059"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434CDE7-F59E-45F7-9D54-94AF1541B406}"/>
              </a:ext>
            </a:extLst>
          </p:cNvPr>
          <p:cNvCxnSpPr>
            <a:cxnSpLocks/>
          </p:cNvCxnSpPr>
          <p:nvPr/>
        </p:nvCxnSpPr>
        <p:spPr>
          <a:xfrm>
            <a:off x="373529" y="2508659"/>
            <a:ext cx="1718236"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E3570C8-904B-46E9-927E-5A83428CD4CD}"/>
              </a:ext>
            </a:extLst>
          </p:cNvPr>
          <p:cNvCxnSpPr>
            <a:cxnSpLocks/>
          </p:cNvCxnSpPr>
          <p:nvPr/>
        </p:nvCxnSpPr>
        <p:spPr>
          <a:xfrm>
            <a:off x="373529" y="3494177"/>
            <a:ext cx="2034989"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50FB20-F6F4-4388-BAD5-987CA0CBDCC2}"/>
              </a:ext>
            </a:extLst>
          </p:cNvPr>
          <p:cNvCxnSpPr>
            <a:cxnSpLocks/>
          </p:cNvCxnSpPr>
          <p:nvPr/>
        </p:nvCxnSpPr>
        <p:spPr>
          <a:xfrm>
            <a:off x="373529" y="4413966"/>
            <a:ext cx="2632636"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EE1BF89-EA12-4E3D-9751-2B9388131F0C}"/>
              </a:ext>
            </a:extLst>
          </p:cNvPr>
          <p:cNvCxnSpPr>
            <a:cxnSpLocks/>
          </p:cNvCxnSpPr>
          <p:nvPr/>
        </p:nvCxnSpPr>
        <p:spPr>
          <a:xfrm>
            <a:off x="352612" y="5718672"/>
            <a:ext cx="322878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21F2DEA-2656-457C-84DA-C7EDD96743C8}"/>
              </a:ext>
            </a:extLst>
          </p:cNvPr>
          <p:cNvCxnSpPr>
            <a:cxnSpLocks/>
          </p:cNvCxnSpPr>
          <p:nvPr/>
        </p:nvCxnSpPr>
        <p:spPr>
          <a:xfrm>
            <a:off x="337671" y="6340657"/>
            <a:ext cx="6296211" cy="15693"/>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401BB76-A0E0-45CA-BAF4-90D6911ED7AB}"/>
              </a:ext>
            </a:extLst>
          </p:cNvPr>
          <p:cNvCxnSpPr>
            <a:stCxn id="12" idx="3"/>
            <a:endCxn id="8" idx="3"/>
          </p:cNvCxnSpPr>
          <p:nvPr/>
        </p:nvCxnSpPr>
        <p:spPr>
          <a:xfrm flipH="1" flipV="1">
            <a:off x="3854824" y="1212853"/>
            <a:ext cx="3281082" cy="3977715"/>
          </a:xfrm>
          <a:prstGeom prst="bentConnector3">
            <a:avLst>
              <a:gd name="adj1" fmla="val -3611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310D9B71-29B3-4C0B-A36F-4DFF6C1264D6}"/>
              </a:ext>
            </a:extLst>
          </p:cNvPr>
          <p:cNvCxnSpPr>
            <a:stCxn id="12" idx="3"/>
            <a:endCxn id="9" idx="3"/>
          </p:cNvCxnSpPr>
          <p:nvPr/>
        </p:nvCxnSpPr>
        <p:spPr>
          <a:xfrm flipH="1" flipV="1">
            <a:off x="4676589" y="2143872"/>
            <a:ext cx="2459317" cy="3046696"/>
          </a:xfrm>
          <a:prstGeom prst="bentConnector3">
            <a:avLst>
              <a:gd name="adj1" fmla="val -2363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04A1CF95-E3C0-4614-BAD9-18375BB14835}"/>
              </a:ext>
            </a:extLst>
          </p:cNvPr>
          <p:cNvCxnSpPr>
            <a:stCxn id="13" idx="3"/>
          </p:cNvCxnSpPr>
          <p:nvPr/>
        </p:nvCxnSpPr>
        <p:spPr>
          <a:xfrm flipH="1" flipV="1">
            <a:off x="3854824" y="998071"/>
            <a:ext cx="5367618" cy="5032850"/>
          </a:xfrm>
          <a:prstGeom prst="bentConnector3">
            <a:avLst>
              <a:gd name="adj1" fmla="val -19068"/>
            </a:avLst>
          </a:prstGeom>
          <a:ln w="25400">
            <a:tailEnd type="triangle"/>
          </a:ln>
        </p:spPr>
        <p:style>
          <a:lnRef idx="1">
            <a:schemeClr val="accent2"/>
          </a:lnRef>
          <a:fillRef idx="0">
            <a:schemeClr val="accent2"/>
          </a:fillRef>
          <a:effectRef idx="0">
            <a:schemeClr val="accent2"/>
          </a:effectRef>
          <a:fontRef idx="minor">
            <a:schemeClr val="tx1"/>
          </a:fontRef>
        </p:style>
      </p:cxnSp>
      <p:cxnSp>
        <p:nvCxnSpPr>
          <p:cNvPr id="43" name="Connector: Elbow 42">
            <a:extLst>
              <a:ext uri="{FF2B5EF4-FFF2-40B4-BE49-F238E27FC236}">
                <a16:creationId xmlns:a16="http://schemas.microsoft.com/office/drawing/2014/main" id="{9884D374-2A69-49DE-AD3E-EDC7BA24C322}"/>
              </a:ext>
            </a:extLst>
          </p:cNvPr>
          <p:cNvCxnSpPr>
            <a:stCxn id="13" idx="3"/>
          </p:cNvCxnSpPr>
          <p:nvPr/>
        </p:nvCxnSpPr>
        <p:spPr>
          <a:xfrm flipH="1" flipV="1">
            <a:off x="4676589" y="1816847"/>
            <a:ext cx="4545853" cy="4214074"/>
          </a:xfrm>
          <a:prstGeom prst="bentConnector3">
            <a:avLst>
              <a:gd name="adj1" fmla="val -13049"/>
            </a:avLst>
          </a:prstGeom>
          <a:ln w="254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10383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BBEB7-4D64-449F-9BB5-49E03F40867B}"/>
              </a:ext>
            </a:extLst>
          </p:cNvPr>
          <p:cNvSpPr>
            <a:spLocks noGrp="1"/>
          </p:cNvSpPr>
          <p:nvPr>
            <p:ph type="title"/>
          </p:nvPr>
        </p:nvSpPr>
        <p:spPr>
          <a:xfrm>
            <a:off x="838200" y="54359"/>
            <a:ext cx="10515600" cy="620993"/>
          </a:xfrm>
        </p:spPr>
        <p:txBody>
          <a:bodyPr>
            <a:normAutofit fontScale="90000"/>
          </a:bodyPr>
          <a:lstStyle/>
          <a:p>
            <a:r>
              <a:rPr lang="en-US" dirty="0"/>
              <a:t>The team on the whole</a:t>
            </a:r>
          </a:p>
        </p:txBody>
      </p:sp>
      <p:sp>
        <p:nvSpPr>
          <p:cNvPr id="3" name="Content Placeholder 2">
            <a:extLst>
              <a:ext uri="{FF2B5EF4-FFF2-40B4-BE49-F238E27FC236}">
                <a16:creationId xmlns:a16="http://schemas.microsoft.com/office/drawing/2014/main" id="{CAF1C201-83B0-44E0-BF99-410FD5299853}"/>
              </a:ext>
            </a:extLst>
          </p:cNvPr>
          <p:cNvSpPr>
            <a:spLocks noGrp="1"/>
          </p:cNvSpPr>
          <p:nvPr>
            <p:ph idx="1"/>
          </p:nvPr>
        </p:nvSpPr>
        <p:spPr>
          <a:xfrm>
            <a:off x="245035" y="806824"/>
            <a:ext cx="11636189" cy="5605929"/>
          </a:xfrm>
        </p:spPr>
        <p:txBody>
          <a:bodyPr>
            <a:normAutofit fontScale="77500" lnSpcReduction="20000"/>
          </a:bodyPr>
          <a:lstStyle/>
          <a:p>
            <a:r>
              <a:rPr lang="en-US" dirty="0"/>
              <a:t>Self managed team</a:t>
            </a:r>
          </a:p>
          <a:p>
            <a:pPr lvl="1"/>
            <a:r>
              <a:rPr lang="en-US" dirty="0"/>
              <a:t>Project planning, task assignments, delivery, task-tracking was all managed by team members themselves</a:t>
            </a:r>
          </a:p>
          <a:p>
            <a:r>
              <a:rPr lang="en-US" dirty="0"/>
              <a:t>Working shoulder to shoulder</a:t>
            </a:r>
          </a:p>
          <a:p>
            <a:pPr lvl="1"/>
            <a:r>
              <a:rPr lang="en-US" dirty="0"/>
              <a:t>Developers distribute their workload</a:t>
            </a:r>
          </a:p>
          <a:p>
            <a:pPr lvl="1"/>
            <a:r>
              <a:rPr lang="en-US" dirty="0"/>
              <a:t>Developers work hand in hand with analysts and QA</a:t>
            </a:r>
          </a:p>
          <a:p>
            <a:r>
              <a:rPr lang="en-US" dirty="0"/>
              <a:t>Informal code reviews/ developer sessions</a:t>
            </a:r>
          </a:p>
          <a:p>
            <a:pPr lvl="1"/>
            <a:r>
              <a:rPr lang="en-US" dirty="0"/>
              <a:t>Being proactive in reviewing with each other any key deviations in code/app-design</a:t>
            </a:r>
          </a:p>
          <a:p>
            <a:r>
              <a:rPr lang="en-US" dirty="0"/>
              <a:t>Design sessions</a:t>
            </a:r>
          </a:p>
          <a:p>
            <a:pPr lvl="1"/>
            <a:r>
              <a:rPr lang="en-US" dirty="0"/>
              <a:t>Analysts will actively have design sessions with developers for any new requirements</a:t>
            </a:r>
          </a:p>
          <a:p>
            <a:pPr lvl="1"/>
            <a:r>
              <a:rPr lang="en-US" dirty="0"/>
              <a:t>Many times developers also drive design sessions, as feedback loop after digging through implementation </a:t>
            </a:r>
          </a:p>
          <a:p>
            <a:r>
              <a:rPr lang="en-US" dirty="0"/>
              <a:t>Continuous improvements</a:t>
            </a:r>
          </a:p>
          <a:p>
            <a:pPr lvl="1"/>
            <a:r>
              <a:rPr lang="en-US" dirty="0"/>
              <a:t>Each team member contributed to continuous improvement</a:t>
            </a:r>
          </a:p>
          <a:p>
            <a:r>
              <a:rPr lang="en-US" dirty="0"/>
              <a:t>Contributing above/ beyond</a:t>
            </a:r>
          </a:p>
          <a:p>
            <a:pPr lvl="1"/>
            <a:r>
              <a:rPr lang="en-US" dirty="0"/>
              <a:t>None of team members settled with 9-5 job,</a:t>
            </a:r>
          </a:p>
          <a:p>
            <a:pPr lvl="1"/>
            <a:r>
              <a:rPr lang="en-US" dirty="0"/>
              <a:t>Each one contributed into areas beyond their individual scope to make End to End possible</a:t>
            </a:r>
          </a:p>
          <a:p>
            <a:pPr lvl="1"/>
            <a:r>
              <a:rPr lang="en-US" dirty="0"/>
              <a:t>Many worked after hours too for additional research/ analysis to achieve improvements</a:t>
            </a:r>
          </a:p>
          <a:p>
            <a:r>
              <a:rPr lang="en-US" dirty="0"/>
              <a:t>Delivering Quality of Service as a whole</a:t>
            </a:r>
          </a:p>
          <a:p>
            <a:pPr lvl="1"/>
            <a:r>
              <a:rPr lang="en-US" dirty="0"/>
              <a:t>The team overall, checked on each aspect of Quality of Service</a:t>
            </a:r>
          </a:p>
        </p:txBody>
      </p:sp>
      <p:sp>
        <p:nvSpPr>
          <p:cNvPr id="4" name="Date Placeholder 3">
            <a:extLst>
              <a:ext uri="{FF2B5EF4-FFF2-40B4-BE49-F238E27FC236}">
                <a16:creationId xmlns:a16="http://schemas.microsoft.com/office/drawing/2014/main" id="{DA6A7574-EA4B-44DE-86D4-8277AFBF46EF}"/>
              </a:ext>
            </a:extLst>
          </p:cNvPr>
          <p:cNvSpPr>
            <a:spLocks noGrp="1"/>
          </p:cNvSpPr>
          <p:nvPr>
            <p:ph type="dt" sz="half" idx="10"/>
          </p:nvPr>
        </p:nvSpPr>
        <p:spPr/>
        <p:txBody>
          <a:bodyPr/>
          <a:lstStyle/>
          <a:p>
            <a:fld id="{E784F7DB-5925-4BC8-AF45-6085BD5C421D}" type="datetime1">
              <a:rPr lang="en-US" smtClean="0"/>
              <a:t>7/8/2021</a:t>
            </a:fld>
            <a:endParaRPr lang="en-US"/>
          </a:p>
        </p:txBody>
      </p:sp>
      <p:sp>
        <p:nvSpPr>
          <p:cNvPr id="5" name="Footer Placeholder 4">
            <a:extLst>
              <a:ext uri="{FF2B5EF4-FFF2-40B4-BE49-F238E27FC236}">
                <a16:creationId xmlns:a16="http://schemas.microsoft.com/office/drawing/2014/main" id="{BDB6EE21-BB80-4E41-9065-88914088A21E}"/>
              </a:ext>
            </a:extLst>
          </p:cNvPr>
          <p:cNvSpPr>
            <a:spLocks noGrp="1"/>
          </p:cNvSpPr>
          <p:nvPr>
            <p:ph type="ftr" sz="quarter" idx="11"/>
          </p:nvPr>
        </p:nvSpPr>
        <p:spPr/>
        <p:txBody>
          <a:bodyPr/>
          <a:lstStyle/>
          <a:p>
            <a:r>
              <a:rPr lang="en-US"/>
              <a:t>ANR personal deck</a:t>
            </a:r>
          </a:p>
        </p:txBody>
      </p:sp>
      <p:sp>
        <p:nvSpPr>
          <p:cNvPr id="6" name="Slide Number Placeholder 5">
            <a:extLst>
              <a:ext uri="{FF2B5EF4-FFF2-40B4-BE49-F238E27FC236}">
                <a16:creationId xmlns:a16="http://schemas.microsoft.com/office/drawing/2014/main" id="{8E4FEBD4-25CC-4BDC-83C4-2D5F01EC61A9}"/>
              </a:ext>
            </a:extLst>
          </p:cNvPr>
          <p:cNvSpPr>
            <a:spLocks noGrp="1"/>
          </p:cNvSpPr>
          <p:nvPr>
            <p:ph type="sldNum" sz="quarter" idx="12"/>
          </p:nvPr>
        </p:nvSpPr>
        <p:spPr/>
        <p:txBody>
          <a:bodyPr/>
          <a:lstStyle/>
          <a:p>
            <a:fld id="{A83CC0C5-CE4C-4EBB-A79A-8E99FB9A0FA6}" type="slidenum">
              <a:rPr lang="en-US" smtClean="0"/>
              <a:t>14</a:t>
            </a:fld>
            <a:endParaRPr lang="en-US"/>
          </a:p>
        </p:txBody>
      </p:sp>
      <p:cxnSp>
        <p:nvCxnSpPr>
          <p:cNvPr id="7" name="Straight Connector 6">
            <a:extLst>
              <a:ext uri="{FF2B5EF4-FFF2-40B4-BE49-F238E27FC236}">
                <a16:creationId xmlns:a16="http://schemas.microsoft.com/office/drawing/2014/main" id="{8B22FD15-8708-4731-A199-1DF3B155498B}"/>
              </a:ext>
            </a:extLst>
          </p:cNvPr>
          <p:cNvCxnSpPr/>
          <p:nvPr/>
        </p:nvCxnSpPr>
        <p:spPr>
          <a:xfrm>
            <a:off x="290945" y="683571"/>
            <a:ext cx="11513128" cy="0"/>
          </a:xfrm>
          <a:prstGeom prst="line">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3596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CEF80-D625-4561-A0E5-12B821E4AB51}"/>
              </a:ext>
            </a:extLst>
          </p:cNvPr>
          <p:cNvSpPr>
            <a:spLocks noGrp="1"/>
          </p:cNvSpPr>
          <p:nvPr>
            <p:ph type="title"/>
          </p:nvPr>
        </p:nvSpPr>
        <p:spPr>
          <a:xfrm>
            <a:off x="838200" y="136525"/>
            <a:ext cx="10515600" cy="644899"/>
          </a:xfrm>
        </p:spPr>
        <p:txBody>
          <a:bodyPr>
            <a:normAutofit fontScale="90000"/>
          </a:bodyPr>
          <a:lstStyle/>
          <a:p>
            <a:r>
              <a:rPr lang="en-US" dirty="0"/>
              <a:t>Quality of Service</a:t>
            </a:r>
          </a:p>
        </p:txBody>
      </p:sp>
      <p:sp>
        <p:nvSpPr>
          <p:cNvPr id="3" name="Content Placeholder 2">
            <a:extLst>
              <a:ext uri="{FF2B5EF4-FFF2-40B4-BE49-F238E27FC236}">
                <a16:creationId xmlns:a16="http://schemas.microsoft.com/office/drawing/2014/main" id="{2B3E9272-056D-4E67-9CF9-F78F58D35C47}"/>
              </a:ext>
            </a:extLst>
          </p:cNvPr>
          <p:cNvSpPr>
            <a:spLocks noGrp="1"/>
          </p:cNvSpPr>
          <p:nvPr>
            <p:ph idx="1"/>
          </p:nvPr>
        </p:nvSpPr>
        <p:spPr>
          <a:xfrm>
            <a:off x="485588" y="6030853"/>
            <a:ext cx="10515600" cy="287151"/>
          </a:xfrm>
        </p:spPr>
        <p:txBody>
          <a:bodyPr>
            <a:normAutofit fontScale="92500" lnSpcReduction="10000"/>
          </a:bodyPr>
          <a:lstStyle/>
          <a:p>
            <a:r>
              <a:rPr lang="en-US" sz="1600" dirty="0"/>
              <a:t>https://simplicable.com/new/work-quality</a:t>
            </a:r>
          </a:p>
        </p:txBody>
      </p:sp>
      <p:sp>
        <p:nvSpPr>
          <p:cNvPr id="4" name="Date Placeholder 3">
            <a:extLst>
              <a:ext uri="{FF2B5EF4-FFF2-40B4-BE49-F238E27FC236}">
                <a16:creationId xmlns:a16="http://schemas.microsoft.com/office/drawing/2014/main" id="{B83260A8-CE9F-4B70-B0F0-30924A3D149B}"/>
              </a:ext>
            </a:extLst>
          </p:cNvPr>
          <p:cNvSpPr>
            <a:spLocks noGrp="1"/>
          </p:cNvSpPr>
          <p:nvPr>
            <p:ph type="dt" sz="half" idx="10"/>
          </p:nvPr>
        </p:nvSpPr>
        <p:spPr/>
        <p:txBody>
          <a:bodyPr/>
          <a:lstStyle/>
          <a:p>
            <a:fld id="{E784F7DB-5925-4BC8-AF45-6085BD5C421D}" type="datetime1">
              <a:rPr lang="en-US" smtClean="0"/>
              <a:t>7/9/2021</a:t>
            </a:fld>
            <a:endParaRPr lang="en-US"/>
          </a:p>
        </p:txBody>
      </p:sp>
      <p:sp>
        <p:nvSpPr>
          <p:cNvPr id="5" name="Footer Placeholder 4">
            <a:extLst>
              <a:ext uri="{FF2B5EF4-FFF2-40B4-BE49-F238E27FC236}">
                <a16:creationId xmlns:a16="http://schemas.microsoft.com/office/drawing/2014/main" id="{484399F2-1DC6-4323-B0A4-98161AFF01DE}"/>
              </a:ext>
            </a:extLst>
          </p:cNvPr>
          <p:cNvSpPr>
            <a:spLocks noGrp="1"/>
          </p:cNvSpPr>
          <p:nvPr>
            <p:ph type="ftr" sz="quarter" idx="11"/>
          </p:nvPr>
        </p:nvSpPr>
        <p:spPr/>
        <p:txBody>
          <a:bodyPr/>
          <a:lstStyle/>
          <a:p>
            <a:r>
              <a:rPr lang="en-US"/>
              <a:t>ANR personal deck</a:t>
            </a:r>
          </a:p>
        </p:txBody>
      </p:sp>
      <p:sp>
        <p:nvSpPr>
          <p:cNvPr id="6" name="Slide Number Placeholder 5">
            <a:extLst>
              <a:ext uri="{FF2B5EF4-FFF2-40B4-BE49-F238E27FC236}">
                <a16:creationId xmlns:a16="http://schemas.microsoft.com/office/drawing/2014/main" id="{C9DB7150-1F04-4FB9-81A9-70093E578485}"/>
              </a:ext>
            </a:extLst>
          </p:cNvPr>
          <p:cNvSpPr>
            <a:spLocks noGrp="1"/>
          </p:cNvSpPr>
          <p:nvPr>
            <p:ph type="sldNum" sz="quarter" idx="12"/>
          </p:nvPr>
        </p:nvSpPr>
        <p:spPr/>
        <p:txBody>
          <a:bodyPr/>
          <a:lstStyle/>
          <a:p>
            <a:fld id="{A83CC0C5-CE4C-4EBB-A79A-8E99FB9A0FA6}" type="slidenum">
              <a:rPr lang="en-US" smtClean="0"/>
              <a:t>15</a:t>
            </a:fld>
            <a:endParaRPr lang="en-US"/>
          </a:p>
        </p:txBody>
      </p:sp>
      <p:cxnSp>
        <p:nvCxnSpPr>
          <p:cNvPr id="7" name="Straight Connector 6">
            <a:extLst>
              <a:ext uri="{FF2B5EF4-FFF2-40B4-BE49-F238E27FC236}">
                <a16:creationId xmlns:a16="http://schemas.microsoft.com/office/drawing/2014/main" id="{17CB4624-6E66-464F-B42A-DB8AB7A21C62}"/>
              </a:ext>
            </a:extLst>
          </p:cNvPr>
          <p:cNvCxnSpPr/>
          <p:nvPr/>
        </p:nvCxnSpPr>
        <p:spPr>
          <a:xfrm>
            <a:off x="290945" y="683571"/>
            <a:ext cx="11513128"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A85211C-D57B-4871-B771-1F8F8A1D8928}"/>
              </a:ext>
            </a:extLst>
          </p:cNvPr>
          <p:cNvSpPr/>
          <p:nvPr/>
        </p:nvSpPr>
        <p:spPr>
          <a:xfrm>
            <a:off x="567764" y="968188"/>
            <a:ext cx="3470835" cy="1398492"/>
          </a:xfrm>
          <a:prstGeom prst="roundRect">
            <a:avLst>
              <a:gd name="adj" fmla="val 5129"/>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sz="1600" dirty="0"/>
              <a:t>Quality of Work</a:t>
            </a:r>
          </a:p>
          <a:p>
            <a:pPr marL="285750" indent="-285750">
              <a:buFont typeface="Arial" panose="020B0604020202020204" pitchFamily="34" charset="0"/>
              <a:buChar char="•"/>
            </a:pPr>
            <a:r>
              <a:rPr lang="en-US" sz="1400" dirty="0"/>
              <a:t>Value of Work</a:t>
            </a:r>
          </a:p>
          <a:p>
            <a:pPr marL="285750" indent="-285750">
              <a:buFont typeface="Arial" panose="020B0604020202020204" pitchFamily="34" charset="0"/>
              <a:buChar char="•"/>
            </a:pPr>
            <a:r>
              <a:rPr lang="en-US" sz="1400" dirty="0"/>
              <a:t>Delivered by individuals, teams</a:t>
            </a:r>
          </a:p>
          <a:p>
            <a:pPr marL="285750" indent="-285750">
              <a:buFont typeface="Arial" panose="020B0604020202020204" pitchFamily="34" charset="0"/>
              <a:buChar char="•"/>
            </a:pPr>
            <a:r>
              <a:rPr lang="en-US" sz="1400" dirty="0"/>
              <a:t>This can include the quality of task completion, interactions, and deliverables</a:t>
            </a:r>
          </a:p>
        </p:txBody>
      </p:sp>
      <p:sp>
        <p:nvSpPr>
          <p:cNvPr id="9" name="Rectangle: Rounded Corners 8">
            <a:extLst>
              <a:ext uri="{FF2B5EF4-FFF2-40B4-BE49-F238E27FC236}">
                <a16:creationId xmlns:a16="http://schemas.microsoft.com/office/drawing/2014/main" id="{CE39D415-9FA8-4203-884C-24E7822B0090}"/>
              </a:ext>
            </a:extLst>
          </p:cNvPr>
          <p:cNvSpPr/>
          <p:nvPr/>
        </p:nvSpPr>
        <p:spPr>
          <a:xfrm>
            <a:off x="5562600" y="962211"/>
            <a:ext cx="3048000" cy="4261223"/>
          </a:xfrm>
          <a:prstGeom prst="roundRect">
            <a:avLst>
              <a:gd name="adj" fmla="val 2942"/>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285750" indent="-285750">
              <a:buFont typeface="Arial" panose="020B0604020202020204" pitchFamily="34" charset="0"/>
              <a:buChar char="•"/>
            </a:pPr>
            <a:r>
              <a:rPr lang="en-US" sz="1600" dirty="0"/>
              <a:t>Fit for purpose</a:t>
            </a:r>
          </a:p>
          <a:p>
            <a:pPr marL="285750" indent="-285750">
              <a:buFont typeface="Arial" panose="020B0604020202020204" pitchFamily="34" charset="0"/>
              <a:buChar char="•"/>
            </a:pPr>
            <a:r>
              <a:rPr lang="en-US" sz="1600" dirty="0"/>
              <a:t>Conformance to requirements</a:t>
            </a:r>
          </a:p>
          <a:p>
            <a:pPr marL="285750" indent="-285750">
              <a:buFont typeface="Arial" panose="020B0604020202020204" pitchFamily="34" charset="0"/>
              <a:buChar char="•"/>
            </a:pPr>
            <a:r>
              <a:rPr lang="en-US" sz="1600" dirty="0"/>
              <a:t>Completeness</a:t>
            </a:r>
          </a:p>
          <a:p>
            <a:pPr marL="285750" indent="-285750">
              <a:buFont typeface="Arial" panose="020B0604020202020204" pitchFamily="34" charset="0"/>
              <a:buChar char="•"/>
            </a:pPr>
            <a:r>
              <a:rPr lang="en-US" sz="1600" dirty="0"/>
              <a:t>Correctness</a:t>
            </a:r>
          </a:p>
          <a:p>
            <a:pPr marL="285750" indent="-285750">
              <a:buFont typeface="Arial" panose="020B0604020202020204" pitchFamily="34" charset="0"/>
              <a:buChar char="•"/>
            </a:pPr>
            <a:r>
              <a:rPr lang="en-US" sz="1600" dirty="0"/>
              <a:t>Accurate</a:t>
            </a:r>
          </a:p>
          <a:p>
            <a:pPr marL="285750" indent="-285750">
              <a:buFont typeface="Arial" panose="020B0604020202020204" pitchFamily="34" charset="0"/>
              <a:buChar char="•"/>
            </a:pPr>
            <a:r>
              <a:rPr lang="en-US" sz="1600" dirty="0"/>
              <a:t>Diligence</a:t>
            </a:r>
          </a:p>
          <a:p>
            <a:pPr marL="285750" indent="-285750">
              <a:buFont typeface="Arial" panose="020B0604020202020204" pitchFamily="34" charset="0"/>
              <a:buChar char="•"/>
            </a:pPr>
            <a:r>
              <a:rPr lang="en-US" sz="1600" dirty="0"/>
              <a:t>Professional</a:t>
            </a:r>
          </a:p>
          <a:p>
            <a:pPr marL="285750" indent="-285750">
              <a:buFont typeface="Arial" panose="020B0604020202020204" pitchFamily="34" charset="0"/>
              <a:buChar char="•"/>
            </a:pPr>
            <a:r>
              <a:rPr lang="en-US" sz="1600" dirty="0"/>
              <a:t>Communication</a:t>
            </a:r>
          </a:p>
          <a:p>
            <a:pPr marL="285750" indent="-285750">
              <a:buFont typeface="Arial" panose="020B0604020202020204" pitchFamily="34" charset="0"/>
              <a:buChar char="•"/>
            </a:pPr>
            <a:r>
              <a:rPr lang="en-US" sz="1600" dirty="0"/>
              <a:t>Compliance</a:t>
            </a:r>
          </a:p>
          <a:p>
            <a:pPr marL="285750" indent="-285750">
              <a:buFont typeface="Arial" panose="020B0604020202020204" pitchFamily="34" charset="0"/>
              <a:buChar char="•"/>
            </a:pPr>
            <a:r>
              <a:rPr lang="en-US" sz="1600" dirty="0"/>
              <a:t>Controls</a:t>
            </a:r>
          </a:p>
          <a:p>
            <a:pPr marL="285750" indent="-285750">
              <a:buFont typeface="Arial" panose="020B0604020202020204" pitchFamily="34" charset="0"/>
              <a:buChar char="•"/>
            </a:pPr>
            <a:r>
              <a:rPr lang="en-US" sz="1600" dirty="0"/>
              <a:t>Best Practices</a:t>
            </a:r>
          </a:p>
          <a:p>
            <a:pPr marL="285750" indent="-285750">
              <a:buFont typeface="Arial" panose="020B0604020202020204" pitchFamily="34" charset="0"/>
              <a:buChar char="•"/>
            </a:pPr>
            <a:r>
              <a:rPr lang="en-US" sz="1600" dirty="0"/>
              <a:t>Risk</a:t>
            </a:r>
          </a:p>
          <a:p>
            <a:pPr marL="285750" indent="-285750">
              <a:buFont typeface="Arial" panose="020B0604020202020204" pitchFamily="34" charset="0"/>
              <a:buChar char="•"/>
            </a:pPr>
            <a:r>
              <a:rPr lang="en-US" sz="1600" dirty="0"/>
              <a:t>Integration</a:t>
            </a:r>
          </a:p>
          <a:p>
            <a:pPr marL="285750" indent="-285750">
              <a:buFont typeface="Arial" panose="020B0604020202020204" pitchFamily="34" charset="0"/>
              <a:buChar char="•"/>
            </a:pPr>
            <a:r>
              <a:rPr lang="en-US" sz="1600" dirty="0"/>
              <a:t>Usability</a:t>
            </a:r>
          </a:p>
          <a:p>
            <a:pPr marL="285750" indent="-285750">
              <a:buFont typeface="Arial" panose="020B0604020202020204" pitchFamily="34" charset="0"/>
              <a:buChar char="•"/>
            </a:pPr>
            <a:r>
              <a:rPr lang="en-US" sz="1600" dirty="0"/>
              <a:t>Customer friendly</a:t>
            </a:r>
          </a:p>
          <a:p>
            <a:pPr marL="285750" indent="-285750">
              <a:buFont typeface="Arial" panose="020B0604020202020204" pitchFamily="34" charset="0"/>
              <a:buChar char="•"/>
            </a:pPr>
            <a:r>
              <a:rPr lang="en-US" sz="1600" dirty="0"/>
              <a:t>Relevant</a:t>
            </a:r>
          </a:p>
        </p:txBody>
      </p:sp>
      <p:sp>
        <p:nvSpPr>
          <p:cNvPr id="10" name="Arrow: Left 9">
            <a:extLst>
              <a:ext uri="{FF2B5EF4-FFF2-40B4-BE49-F238E27FC236}">
                <a16:creationId xmlns:a16="http://schemas.microsoft.com/office/drawing/2014/main" id="{C3301BF7-29C3-49B8-8B0A-3C3CBD3A305B}"/>
              </a:ext>
            </a:extLst>
          </p:cNvPr>
          <p:cNvSpPr/>
          <p:nvPr/>
        </p:nvSpPr>
        <p:spPr>
          <a:xfrm>
            <a:off x="4246281" y="1523858"/>
            <a:ext cx="1045883" cy="287151"/>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3189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6BEE5-5C0D-45D9-9AAC-AB008DD28403}"/>
              </a:ext>
            </a:extLst>
          </p:cNvPr>
          <p:cNvSpPr>
            <a:spLocks noGrp="1"/>
          </p:cNvSpPr>
          <p:nvPr>
            <p:ph type="title"/>
          </p:nvPr>
        </p:nvSpPr>
        <p:spPr>
          <a:xfrm>
            <a:off x="838200" y="78261"/>
            <a:ext cx="10515600" cy="758451"/>
          </a:xfrm>
        </p:spPr>
        <p:txBody>
          <a:bodyPr/>
          <a:lstStyle/>
          <a:p>
            <a:r>
              <a:rPr lang="en-US" dirty="0"/>
              <a:t>What could have been better</a:t>
            </a:r>
          </a:p>
        </p:txBody>
      </p:sp>
      <p:sp>
        <p:nvSpPr>
          <p:cNvPr id="3" name="Content Placeholder 2">
            <a:extLst>
              <a:ext uri="{FF2B5EF4-FFF2-40B4-BE49-F238E27FC236}">
                <a16:creationId xmlns:a16="http://schemas.microsoft.com/office/drawing/2014/main" id="{E654ECCD-8800-4344-9C99-7AF5A62D6B3A}"/>
              </a:ext>
            </a:extLst>
          </p:cNvPr>
          <p:cNvSpPr>
            <a:spLocks noGrp="1"/>
          </p:cNvSpPr>
          <p:nvPr>
            <p:ph idx="1"/>
          </p:nvPr>
        </p:nvSpPr>
        <p:spPr>
          <a:xfrm>
            <a:off x="838200" y="950259"/>
            <a:ext cx="10515600" cy="5226704"/>
          </a:xfrm>
        </p:spPr>
        <p:txBody>
          <a:bodyPr/>
          <a:lstStyle/>
          <a:p>
            <a:r>
              <a:rPr lang="en-US" dirty="0"/>
              <a:t>The invaluable talent that was available as top-quality self driven team members should have been kept</a:t>
            </a:r>
          </a:p>
          <a:p>
            <a:r>
              <a:rPr lang="en-US" dirty="0"/>
              <a:t>Dedicated resources which were lost are not replaceable</a:t>
            </a:r>
          </a:p>
          <a:p>
            <a:r>
              <a:rPr lang="en-US" dirty="0"/>
              <a:t>Even the immediate supervisors were kept in dark about the team members tenure</a:t>
            </a:r>
          </a:p>
          <a:p>
            <a:r>
              <a:rPr lang="en-US" dirty="0"/>
              <a:t>The uncertainty and lack of information/ foresight was the bad part</a:t>
            </a:r>
          </a:p>
          <a:p>
            <a:endParaRPr lang="en-US" dirty="0"/>
          </a:p>
          <a:p>
            <a:endParaRPr lang="en-US" dirty="0"/>
          </a:p>
          <a:p>
            <a:r>
              <a:rPr lang="en-US" dirty="0"/>
              <a:t>Had it been known that organization was only going to throw away valuable team members, we could have ended in better way</a:t>
            </a:r>
          </a:p>
        </p:txBody>
      </p:sp>
      <p:sp>
        <p:nvSpPr>
          <p:cNvPr id="4" name="Date Placeholder 3">
            <a:extLst>
              <a:ext uri="{FF2B5EF4-FFF2-40B4-BE49-F238E27FC236}">
                <a16:creationId xmlns:a16="http://schemas.microsoft.com/office/drawing/2014/main" id="{AD7BF4F1-A95C-46FC-B309-50AD841C62CB}"/>
              </a:ext>
            </a:extLst>
          </p:cNvPr>
          <p:cNvSpPr>
            <a:spLocks noGrp="1"/>
          </p:cNvSpPr>
          <p:nvPr>
            <p:ph type="dt" sz="half" idx="10"/>
          </p:nvPr>
        </p:nvSpPr>
        <p:spPr/>
        <p:txBody>
          <a:bodyPr/>
          <a:lstStyle/>
          <a:p>
            <a:fld id="{E784F7DB-5925-4BC8-AF45-6085BD5C421D}" type="datetime1">
              <a:rPr lang="en-US" smtClean="0"/>
              <a:t>7/8/2021</a:t>
            </a:fld>
            <a:endParaRPr lang="en-US"/>
          </a:p>
        </p:txBody>
      </p:sp>
      <p:sp>
        <p:nvSpPr>
          <p:cNvPr id="5" name="Footer Placeholder 4">
            <a:extLst>
              <a:ext uri="{FF2B5EF4-FFF2-40B4-BE49-F238E27FC236}">
                <a16:creationId xmlns:a16="http://schemas.microsoft.com/office/drawing/2014/main" id="{7E544B02-61C0-4E16-A890-98C8616C25A6}"/>
              </a:ext>
            </a:extLst>
          </p:cNvPr>
          <p:cNvSpPr>
            <a:spLocks noGrp="1"/>
          </p:cNvSpPr>
          <p:nvPr>
            <p:ph type="ftr" sz="quarter" idx="11"/>
          </p:nvPr>
        </p:nvSpPr>
        <p:spPr/>
        <p:txBody>
          <a:bodyPr/>
          <a:lstStyle/>
          <a:p>
            <a:r>
              <a:rPr lang="en-US"/>
              <a:t>ANR personal deck</a:t>
            </a:r>
          </a:p>
        </p:txBody>
      </p:sp>
      <p:sp>
        <p:nvSpPr>
          <p:cNvPr id="6" name="Slide Number Placeholder 5">
            <a:extLst>
              <a:ext uri="{FF2B5EF4-FFF2-40B4-BE49-F238E27FC236}">
                <a16:creationId xmlns:a16="http://schemas.microsoft.com/office/drawing/2014/main" id="{BEA24393-5897-4ED4-B069-A9F37BC73CEE}"/>
              </a:ext>
            </a:extLst>
          </p:cNvPr>
          <p:cNvSpPr>
            <a:spLocks noGrp="1"/>
          </p:cNvSpPr>
          <p:nvPr>
            <p:ph type="sldNum" sz="quarter" idx="12"/>
          </p:nvPr>
        </p:nvSpPr>
        <p:spPr/>
        <p:txBody>
          <a:bodyPr/>
          <a:lstStyle/>
          <a:p>
            <a:fld id="{A83CC0C5-CE4C-4EBB-A79A-8E99FB9A0FA6}" type="slidenum">
              <a:rPr lang="en-US" smtClean="0"/>
              <a:t>16</a:t>
            </a:fld>
            <a:endParaRPr lang="en-US"/>
          </a:p>
        </p:txBody>
      </p:sp>
      <p:cxnSp>
        <p:nvCxnSpPr>
          <p:cNvPr id="7" name="Straight Connector 6">
            <a:extLst>
              <a:ext uri="{FF2B5EF4-FFF2-40B4-BE49-F238E27FC236}">
                <a16:creationId xmlns:a16="http://schemas.microsoft.com/office/drawing/2014/main" id="{A869C4A2-4E95-4AC1-9FDE-8DFAA92EF4B6}"/>
              </a:ext>
            </a:extLst>
          </p:cNvPr>
          <p:cNvCxnSpPr/>
          <p:nvPr/>
        </p:nvCxnSpPr>
        <p:spPr>
          <a:xfrm>
            <a:off x="290945" y="749311"/>
            <a:ext cx="11513128" cy="0"/>
          </a:xfrm>
          <a:prstGeom prst="line">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3024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6BEE5-5C0D-45D9-9AAC-AB008DD28403}"/>
              </a:ext>
            </a:extLst>
          </p:cNvPr>
          <p:cNvSpPr>
            <a:spLocks noGrp="1"/>
          </p:cNvSpPr>
          <p:nvPr>
            <p:ph type="title"/>
          </p:nvPr>
        </p:nvSpPr>
        <p:spPr>
          <a:xfrm>
            <a:off x="838200" y="78261"/>
            <a:ext cx="10515600" cy="758451"/>
          </a:xfrm>
        </p:spPr>
        <p:txBody>
          <a:bodyPr/>
          <a:lstStyle/>
          <a:p>
            <a:r>
              <a:rPr lang="en-US" dirty="0"/>
              <a:t>On a positive note..</a:t>
            </a:r>
          </a:p>
        </p:txBody>
      </p:sp>
      <p:sp>
        <p:nvSpPr>
          <p:cNvPr id="3" name="Content Placeholder 2">
            <a:extLst>
              <a:ext uri="{FF2B5EF4-FFF2-40B4-BE49-F238E27FC236}">
                <a16:creationId xmlns:a16="http://schemas.microsoft.com/office/drawing/2014/main" id="{E654ECCD-8800-4344-9C99-7AF5A62D6B3A}"/>
              </a:ext>
            </a:extLst>
          </p:cNvPr>
          <p:cNvSpPr>
            <a:spLocks noGrp="1"/>
          </p:cNvSpPr>
          <p:nvPr>
            <p:ph idx="1"/>
          </p:nvPr>
        </p:nvSpPr>
        <p:spPr>
          <a:xfrm>
            <a:off x="838200" y="950259"/>
            <a:ext cx="10515600" cy="5226704"/>
          </a:xfrm>
        </p:spPr>
        <p:txBody>
          <a:bodyPr/>
          <a:lstStyle/>
          <a:p>
            <a:r>
              <a:rPr lang="en-US" dirty="0"/>
              <a:t>The experience that each team member gathered over these years on this project has been invaluable</a:t>
            </a:r>
          </a:p>
          <a:p>
            <a:r>
              <a:rPr lang="en-US" dirty="0"/>
              <a:t>The success stories (several of them) that each one experienced will remain as good guidelines for us for future reference</a:t>
            </a:r>
          </a:p>
          <a:p>
            <a:endParaRPr lang="en-US" dirty="0"/>
          </a:p>
          <a:p>
            <a:endParaRPr lang="en-US" dirty="0"/>
          </a:p>
          <a:p>
            <a:r>
              <a:rPr lang="en-US" dirty="0"/>
              <a:t>The team spirit seen by this project team is something that each one will try to re-create in new environment</a:t>
            </a:r>
          </a:p>
        </p:txBody>
      </p:sp>
      <p:sp>
        <p:nvSpPr>
          <p:cNvPr id="4" name="Date Placeholder 3">
            <a:extLst>
              <a:ext uri="{FF2B5EF4-FFF2-40B4-BE49-F238E27FC236}">
                <a16:creationId xmlns:a16="http://schemas.microsoft.com/office/drawing/2014/main" id="{AD7BF4F1-A95C-46FC-B309-50AD841C62CB}"/>
              </a:ext>
            </a:extLst>
          </p:cNvPr>
          <p:cNvSpPr>
            <a:spLocks noGrp="1"/>
          </p:cNvSpPr>
          <p:nvPr>
            <p:ph type="dt" sz="half" idx="10"/>
          </p:nvPr>
        </p:nvSpPr>
        <p:spPr/>
        <p:txBody>
          <a:bodyPr/>
          <a:lstStyle/>
          <a:p>
            <a:fld id="{E784F7DB-5925-4BC8-AF45-6085BD5C421D}" type="datetime1">
              <a:rPr lang="en-US" smtClean="0"/>
              <a:t>7/9/2021</a:t>
            </a:fld>
            <a:endParaRPr lang="en-US"/>
          </a:p>
        </p:txBody>
      </p:sp>
      <p:sp>
        <p:nvSpPr>
          <p:cNvPr id="5" name="Footer Placeholder 4">
            <a:extLst>
              <a:ext uri="{FF2B5EF4-FFF2-40B4-BE49-F238E27FC236}">
                <a16:creationId xmlns:a16="http://schemas.microsoft.com/office/drawing/2014/main" id="{7E544B02-61C0-4E16-A890-98C8616C25A6}"/>
              </a:ext>
            </a:extLst>
          </p:cNvPr>
          <p:cNvSpPr>
            <a:spLocks noGrp="1"/>
          </p:cNvSpPr>
          <p:nvPr>
            <p:ph type="ftr" sz="quarter" idx="11"/>
          </p:nvPr>
        </p:nvSpPr>
        <p:spPr/>
        <p:txBody>
          <a:bodyPr/>
          <a:lstStyle/>
          <a:p>
            <a:r>
              <a:rPr lang="en-US"/>
              <a:t>ANR personal deck</a:t>
            </a:r>
          </a:p>
        </p:txBody>
      </p:sp>
      <p:sp>
        <p:nvSpPr>
          <p:cNvPr id="6" name="Slide Number Placeholder 5">
            <a:extLst>
              <a:ext uri="{FF2B5EF4-FFF2-40B4-BE49-F238E27FC236}">
                <a16:creationId xmlns:a16="http://schemas.microsoft.com/office/drawing/2014/main" id="{BEA24393-5897-4ED4-B069-A9F37BC73CEE}"/>
              </a:ext>
            </a:extLst>
          </p:cNvPr>
          <p:cNvSpPr>
            <a:spLocks noGrp="1"/>
          </p:cNvSpPr>
          <p:nvPr>
            <p:ph type="sldNum" sz="quarter" idx="12"/>
          </p:nvPr>
        </p:nvSpPr>
        <p:spPr/>
        <p:txBody>
          <a:bodyPr/>
          <a:lstStyle/>
          <a:p>
            <a:fld id="{A83CC0C5-CE4C-4EBB-A79A-8E99FB9A0FA6}" type="slidenum">
              <a:rPr lang="en-US" smtClean="0"/>
              <a:t>17</a:t>
            </a:fld>
            <a:endParaRPr lang="en-US"/>
          </a:p>
        </p:txBody>
      </p:sp>
      <p:cxnSp>
        <p:nvCxnSpPr>
          <p:cNvPr id="7" name="Straight Connector 6">
            <a:extLst>
              <a:ext uri="{FF2B5EF4-FFF2-40B4-BE49-F238E27FC236}">
                <a16:creationId xmlns:a16="http://schemas.microsoft.com/office/drawing/2014/main" id="{A869C4A2-4E95-4AC1-9FDE-8DFAA92EF4B6}"/>
              </a:ext>
            </a:extLst>
          </p:cNvPr>
          <p:cNvCxnSpPr/>
          <p:nvPr/>
        </p:nvCxnSpPr>
        <p:spPr>
          <a:xfrm>
            <a:off x="290945" y="749311"/>
            <a:ext cx="11513128" cy="0"/>
          </a:xfrm>
          <a:prstGeom prst="line">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310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F94A2-4D68-4143-AE4B-ED496CA1BE51}"/>
              </a:ext>
            </a:extLst>
          </p:cNvPr>
          <p:cNvSpPr>
            <a:spLocks noGrp="1"/>
          </p:cNvSpPr>
          <p:nvPr>
            <p:ph type="title"/>
          </p:nvPr>
        </p:nvSpPr>
        <p:spPr>
          <a:xfrm>
            <a:off x="838200" y="120094"/>
            <a:ext cx="10515600" cy="674780"/>
          </a:xfrm>
        </p:spPr>
        <p:txBody>
          <a:bodyPr>
            <a:normAutofit fontScale="90000"/>
          </a:bodyPr>
          <a:lstStyle/>
          <a:p>
            <a:r>
              <a:rPr lang="en-US" dirty="0"/>
              <a:t>Why this deck</a:t>
            </a:r>
          </a:p>
        </p:txBody>
      </p:sp>
      <p:sp>
        <p:nvSpPr>
          <p:cNvPr id="3" name="Content Placeholder 2">
            <a:extLst>
              <a:ext uri="{FF2B5EF4-FFF2-40B4-BE49-F238E27FC236}">
                <a16:creationId xmlns:a16="http://schemas.microsoft.com/office/drawing/2014/main" id="{824E127A-C726-4639-84C5-514C7A1C3788}"/>
              </a:ext>
            </a:extLst>
          </p:cNvPr>
          <p:cNvSpPr>
            <a:spLocks noGrp="1"/>
          </p:cNvSpPr>
          <p:nvPr>
            <p:ph idx="1"/>
          </p:nvPr>
        </p:nvSpPr>
        <p:spPr>
          <a:xfrm>
            <a:off x="505475" y="1257300"/>
            <a:ext cx="11395579" cy="5099047"/>
          </a:xfrm>
        </p:spPr>
        <p:txBody>
          <a:bodyPr>
            <a:normAutofit fontScale="92500" lnSpcReduction="10000"/>
          </a:bodyPr>
          <a:lstStyle/>
          <a:p>
            <a:r>
              <a:rPr lang="en-US" dirty="0"/>
              <a:t>We had so many decks for our project: Intro deck, AOD for integrating teams, internal AOD for our team, Follow the data, Network components, Retrospective decks, etc.</a:t>
            </a:r>
          </a:p>
          <a:p>
            <a:r>
              <a:rPr lang="en-US" dirty="0"/>
              <a:t>We had covered almost all aspects of application, team, and integrations.. Each area was thoroughly documented and kept up-to-date.</a:t>
            </a:r>
          </a:p>
          <a:p>
            <a:r>
              <a:rPr lang="en-US" dirty="0"/>
              <a:t>But the circumstances beyond our control, fractured and broke our team in a bad way.</a:t>
            </a:r>
          </a:p>
          <a:p>
            <a:r>
              <a:rPr lang="en-US" dirty="0"/>
              <a:t>Even though as a team as well as individuals, each one of us contributed above and beyond to produce an application and support system of highest quality standard, most of us were thrown out of the organization altogether – there was no proper closure/ farewell to the individuals that departed away from the team</a:t>
            </a:r>
          </a:p>
          <a:p>
            <a:r>
              <a:rPr lang="en-US" dirty="0"/>
              <a:t>And hence this one-more-deck to bid adieu and reflect on the good memories/ learnings that we can take with us</a:t>
            </a:r>
          </a:p>
        </p:txBody>
      </p:sp>
      <p:sp>
        <p:nvSpPr>
          <p:cNvPr id="4" name="Date Placeholder 3">
            <a:extLst>
              <a:ext uri="{FF2B5EF4-FFF2-40B4-BE49-F238E27FC236}">
                <a16:creationId xmlns:a16="http://schemas.microsoft.com/office/drawing/2014/main" id="{661042F7-DC69-48EE-B39C-914BD0D84B00}"/>
              </a:ext>
            </a:extLst>
          </p:cNvPr>
          <p:cNvSpPr>
            <a:spLocks noGrp="1"/>
          </p:cNvSpPr>
          <p:nvPr>
            <p:ph type="dt" sz="half" idx="10"/>
          </p:nvPr>
        </p:nvSpPr>
        <p:spPr/>
        <p:txBody>
          <a:bodyPr/>
          <a:lstStyle/>
          <a:p>
            <a:fld id="{E784F7DB-5925-4BC8-AF45-6085BD5C421D}" type="datetime1">
              <a:rPr lang="en-US" smtClean="0"/>
              <a:t>7/8/2021</a:t>
            </a:fld>
            <a:endParaRPr lang="en-US"/>
          </a:p>
        </p:txBody>
      </p:sp>
      <p:sp>
        <p:nvSpPr>
          <p:cNvPr id="5" name="Footer Placeholder 4">
            <a:extLst>
              <a:ext uri="{FF2B5EF4-FFF2-40B4-BE49-F238E27FC236}">
                <a16:creationId xmlns:a16="http://schemas.microsoft.com/office/drawing/2014/main" id="{A76BA67A-81F3-4455-9321-6155F860A899}"/>
              </a:ext>
            </a:extLst>
          </p:cNvPr>
          <p:cNvSpPr>
            <a:spLocks noGrp="1"/>
          </p:cNvSpPr>
          <p:nvPr>
            <p:ph type="ftr" sz="quarter" idx="11"/>
          </p:nvPr>
        </p:nvSpPr>
        <p:spPr/>
        <p:txBody>
          <a:bodyPr/>
          <a:lstStyle/>
          <a:p>
            <a:r>
              <a:rPr lang="en-US"/>
              <a:t>ANR personal deck</a:t>
            </a:r>
          </a:p>
        </p:txBody>
      </p:sp>
      <p:sp>
        <p:nvSpPr>
          <p:cNvPr id="6" name="Slide Number Placeholder 5">
            <a:extLst>
              <a:ext uri="{FF2B5EF4-FFF2-40B4-BE49-F238E27FC236}">
                <a16:creationId xmlns:a16="http://schemas.microsoft.com/office/drawing/2014/main" id="{7FE7AA6E-ABFC-46BC-9919-DA768D5A2490}"/>
              </a:ext>
            </a:extLst>
          </p:cNvPr>
          <p:cNvSpPr>
            <a:spLocks noGrp="1"/>
          </p:cNvSpPr>
          <p:nvPr>
            <p:ph type="sldNum" sz="quarter" idx="12"/>
          </p:nvPr>
        </p:nvSpPr>
        <p:spPr/>
        <p:txBody>
          <a:bodyPr/>
          <a:lstStyle/>
          <a:p>
            <a:fld id="{A83CC0C5-CE4C-4EBB-A79A-8E99FB9A0FA6}" type="slidenum">
              <a:rPr lang="en-US" smtClean="0"/>
              <a:t>2</a:t>
            </a:fld>
            <a:endParaRPr lang="en-US"/>
          </a:p>
        </p:txBody>
      </p:sp>
      <p:cxnSp>
        <p:nvCxnSpPr>
          <p:cNvPr id="8" name="Straight Connector 7">
            <a:extLst>
              <a:ext uri="{FF2B5EF4-FFF2-40B4-BE49-F238E27FC236}">
                <a16:creationId xmlns:a16="http://schemas.microsoft.com/office/drawing/2014/main" id="{CA35373B-3575-4668-AFC9-8AF1A39B9C24}"/>
              </a:ext>
            </a:extLst>
          </p:cNvPr>
          <p:cNvCxnSpPr/>
          <p:nvPr/>
        </p:nvCxnSpPr>
        <p:spPr>
          <a:xfrm>
            <a:off x="290945" y="844929"/>
            <a:ext cx="11513128" cy="0"/>
          </a:xfrm>
          <a:prstGeom prst="line">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791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shape&#10;&#10;Description automatically generated">
            <a:extLst>
              <a:ext uri="{FF2B5EF4-FFF2-40B4-BE49-F238E27FC236}">
                <a16:creationId xmlns:a16="http://schemas.microsoft.com/office/drawing/2014/main" id="{F69C5A2F-DBA7-4D14-A4FA-F2016574B5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34" y="3678984"/>
            <a:ext cx="4744466" cy="3090966"/>
          </a:xfrm>
          <a:prstGeom prst="rect">
            <a:avLst/>
          </a:prstGeom>
          <a:solidFill>
            <a:schemeClr val="bg1"/>
          </a:solidFill>
          <a:ln>
            <a:solidFill>
              <a:schemeClr val="accent1"/>
            </a:solidFill>
          </a:ln>
        </p:spPr>
      </p:pic>
      <p:sp>
        <p:nvSpPr>
          <p:cNvPr id="2" name="Title 1">
            <a:extLst>
              <a:ext uri="{FF2B5EF4-FFF2-40B4-BE49-F238E27FC236}">
                <a16:creationId xmlns:a16="http://schemas.microsoft.com/office/drawing/2014/main" id="{865A8638-B8D6-4B18-9A5D-A3FB83B5B291}"/>
              </a:ext>
            </a:extLst>
          </p:cNvPr>
          <p:cNvSpPr>
            <a:spLocks noGrp="1"/>
          </p:cNvSpPr>
          <p:nvPr>
            <p:ph type="title"/>
          </p:nvPr>
        </p:nvSpPr>
        <p:spPr>
          <a:xfrm>
            <a:off x="290945" y="63286"/>
            <a:ext cx="10515600" cy="793494"/>
          </a:xfrm>
        </p:spPr>
        <p:txBody>
          <a:bodyPr/>
          <a:lstStyle/>
          <a:p>
            <a:r>
              <a:rPr lang="en-US" dirty="0"/>
              <a:t>…how it ended</a:t>
            </a:r>
          </a:p>
        </p:txBody>
      </p:sp>
      <p:pic>
        <p:nvPicPr>
          <p:cNvPr id="9" name="Content Placeholder 8" descr="A picture containing diagram&#10;&#10;Description automatically generated">
            <a:extLst>
              <a:ext uri="{FF2B5EF4-FFF2-40B4-BE49-F238E27FC236}">
                <a16:creationId xmlns:a16="http://schemas.microsoft.com/office/drawing/2014/main" id="{D5CF0C28-E337-4302-A195-04A31C9314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507" y="494109"/>
            <a:ext cx="5251057" cy="2985190"/>
          </a:xfrm>
        </p:spPr>
      </p:pic>
      <p:sp>
        <p:nvSpPr>
          <p:cNvPr id="4" name="Date Placeholder 3">
            <a:extLst>
              <a:ext uri="{FF2B5EF4-FFF2-40B4-BE49-F238E27FC236}">
                <a16:creationId xmlns:a16="http://schemas.microsoft.com/office/drawing/2014/main" id="{119F7B76-51A4-4B45-B8DD-EEA70ECA9568}"/>
              </a:ext>
            </a:extLst>
          </p:cNvPr>
          <p:cNvSpPr>
            <a:spLocks noGrp="1"/>
          </p:cNvSpPr>
          <p:nvPr>
            <p:ph type="dt" sz="half" idx="10"/>
          </p:nvPr>
        </p:nvSpPr>
        <p:spPr/>
        <p:txBody>
          <a:bodyPr/>
          <a:lstStyle/>
          <a:p>
            <a:fld id="{E784F7DB-5925-4BC8-AF45-6085BD5C421D}" type="datetime1">
              <a:rPr lang="en-US" smtClean="0"/>
              <a:t>7/8/2021</a:t>
            </a:fld>
            <a:endParaRPr lang="en-US"/>
          </a:p>
        </p:txBody>
      </p:sp>
      <p:sp>
        <p:nvSpPr>
          <p:cNvPr id="5" name="Footer Placeholder 4">
            <a:extLst>
              <a:ext uri="{FF2B5EF4-FFF2-40B4-BE49-F238E27FC236}">
                <a16:creationId xmlns:a16="http://schemas.microsoft.com/office/drawing/2014/main" id="{FB723879-C24D-47C6-8B96-9ABFF350B990}"/>
              </a:ext>
            </a:extLst>
          </p:cNvPr>
          <p:cNvSpPr>
            <a:spLocks noGrp="1"/>
          </p:cNvSpPr>
          <p:nvPr>
            <p:ph type="ftr" sz="quarter" idx="11"/>
          </p:nvPr>
        </p:nvSpPr>
        <p:spPr/>
        <p:txBody>
          <a:bodyPr/>
          <a:lstStyle/>
          <a:p>
            <a:r>
              <a:rPr lang="en-US"/>
              <a:t>ANR personal deck</a:t>
            </a:r>
          </a:p>
        </p:txBody>
      </p:sp>
      <p:sp>
        <p:nvSpPr>
          <p:cNvPr id="6" name="Slide Number Placeholder 5">
            <a:extLst>
              <a:ext uri="{FF2B5EF4-FFF2-40B4-BE49-F238E27FC236}">
                <a16:creationId xmlns:a16="http://schemas.microsoft.com/office/drawing/2014/main" id="{6293F79F-70E8-4BAC-A3BA-A57C6A4B4CC1}"/>
              </a:ext>
            </a:extLst>
          </p:cNvPr>
          <p:cNvSpPr>
            <a:spLocks noGrp="1"/>
          </p:cNvSpPr>
          <p:nvPr>
            <p:ph type="sldNum" sz="quarter" idx="12"/>
          </p:nvPr>
        </p:nvSpPr>
        <p:spPr/>
        <p:txBody>
          <a:bodyPr/>
          <a:lstStyle/>
          <a:p>
            <a:fld id="{A83CC0C5-CE4C-4EBB-A79A-8E99FB9A0FA6}" type="slidenum">
              <a:rPr lang="en-US" smtClean="0"/>
              <a:t>3</a:t>
            </a:fld>
            <a:endParaRPr lang="en-US"/>
          </a:p>
        </p:txBody>
      </p:sp>
      <p:cxnSp>
        <p:nvCxnSpPr>
          <p:cNvPr id="7" name="Straight Connector 6">
            <a:extLst>
              <a:ext uri="{FF2B5EF4-FFF2-40B4-BE49-F238E27FC236}">
                <a16:creationId xmlns:a16="http://schemas.microsoft.com/office/drawing/2014/main" id="{C684B194-B5F1-4137-A2E2-0F50142C8D4A}"/>
              </a:ext>
            </a:extLst>
          </p:cNvPr>
          <p:cNvCxnSpPr/>
          <p:nvPr/>
        </p:nvCxnSpPr>
        <p:spPr>
          <a:xfrm>
            <a:off x="241639" y="729206"/>
            <a:ext cx="11513128" cy="0"/>
          </a:xfrm>
          <a:prstGeom prst="line">
            <a:avLst/>
          </a:prstGeom>
          <a:ln w="15875"/>
        </p:spPr>
        <p:style>
          <a:lnRef idx="1">
            <a:schemeClr val="accent1"/>
          </a:lnRef>
          <a:fillRef idx="0">
            <a:schemeClr val="accent1"/>
          </a:fillRef>
          <a:effectRef idx="0">
            <a:schemeClr val="accent1"/>
          </a:effectRef>
          <a:fontRef idx="minor">
            <a:schemeClr val="tx1"/>
          </a:fontRef>
        </p:style>
      </p:cxnSp>
      <p:pic>
        <p:nvPicPr>
          <p:cNvPr id="11" name="Picture 10" descr="A picture containing diagram&#10;&#10;Description automatically generated">
            <a:extLst>
              <a:ext uri="{FF2B5EF4-FFF2-40B4-BE49-F238E27FC236}">
                <a16:creationId xmlns:a16="http://schemas.microsoft.com/office/drawing/2014/main" id="{BA5978AF-5072-407D-9793-34B9C7DC35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2224" y="-138944"/>
            <a:ext cx="5439080" cy="3076277"/>
          </a:xfrm>
          <a:prstGeom prst="rect">
            <a:avLst/>
          </a:prstGeom>
          <a:ln>
            <a:solidFill>
              <a:schemeClr val="accent1"/>
            </a:solidFill>
          </a:ln>
        </p:spPr>
      </p:pic>
      <p:pic>
        <p:nvPicPr>
          <p:cNvPr id="15" name="Picture 14" descr="Diagram&#10;&#10;Description automatically generated">
            <a:extLst>
              <a:ext uri="{FF2B5EF4-FFF2-40B4-BE49-F238E27FC236}">
                <a16:creationId xmlns:a16="http://schemas.microsoft.com/office/drawing/2014/main" id="{05F32ACD-38B8-4C00-8200-C66B29BCF9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7637" y="2590988"/>
            <a:ext cx="5333250" cy="3214451"/>
          </a:xfrm>
          <a:prstGeom prst="rect">
            <a:avLst/>
          </a:prstGeom>
          <a:solidFill>
            <a:schemeClr val="bg1"/>
          </a:solidFill>
          <a:ln>
            <a:solidFill>
              <a:schemeClr val="accent1"/>
            </a:solidFill>
          </a:ln>
        </p:spPr>
      </p:pic>
      <p:pic>
        <p:nvPicPr>
          <p:cNvPr id="17" name="Picture 16" descr="Shape&#10;&#10;Description automatically generated">
            <a:extLst>
              <a:ext uri="{FF2B5EF4-FFF2-40B4-BE49-F238E27FC236}">
                <a16:creationId xmlns:a16="http://schemas.microsoft.com/office/drawing/2014/main" id="{38E63587-8CF7-4A3C-AFA4-5FB47EE831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3489" y="4198213"/>
            <a:ext cx="4637421" cy="2985190"/>
          </a:xfrm>
          <a:prstGeom prst="rect">
            <a:avLst/>
          </a:prstGeom>
          <a:ln>
            <a:solidFill>
              <a:schemeClr val="accent1"/>
            </a:solidFill>
          </a:ln>
        </p:spPr>
      </p:pic>
    </p:spTree>
    <p:extLst>
      <p:ext uri="{BB962C8B-B14F-4D97-AF65-F5344CB8AC3E}">
        <p14:creationId xmlns:p14="http://schemas.microsoft.com/office/powerpoint/2010/main" val="2279738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72116-8F80-4D07-9884-E3003CCF2D6D}"/>
              </a:ext>
            </a:extLst>
          </p:cNvPr>
          <p:cNvSpPr>
            <a:spLocks noGrp="1"/>
          </p:cNvSpPr>
          <p:nvPr>
            <p:ph type="title"/>
          </p:nvPr>
        </p:nvSpPr>
        <p:spPr>
          <a:xfrm>
            <a:off x="838200" y="132046"/>
            <a:ext cx="10515600" cy="591110"/>
          </a:xfrm>
        </p:spPr>
        <p:txBody>
          <a:bodyPr>
            <a:normAutofit fontScale="90000"/>
          </a:bodyPr>
          <a:lstStyle/>
          <a:p>
            <a:r>
              <a:rPr lang="en-US" dirty="0"/>
              <a:t>greenfield project</a:t>
            </a:r>
          </a:p>
        </p:txBody>
      </p:sp>
      <p:sp>
        <p:nvSpPr>
          <p:cNvPr id="3" name="Content Placeholder 2">
            <a:extLst>
              <a:ext uri="{FF2B5EF4-FFF2-40B4-BE49-F238E27FC236}">
                <a16:creationId xmlns:a16="http://schemas.microsoft.com/office/drawing/2014/main" id="{607A3AB8-8161-46CE-88E8-CC67558F943A}"/>
              </a:ext>
            </a:extLst>
          </p:cNvPr>
          <p:cNvSpPr>
            <a:spLocks noGrp="1"/>
          </p:cNvSpPr>
          <p:nvPr>
            <p:ph idx="1"/>
          </p:nvPr>
        </p:nvSpPr>
        <p:spPr>
          <a:xfrm>
            <a:off x="838200" y="978007"/>
            <a:ext cx="10515600" cy="4351338"/>
          </a:xfrm>
        </p:spPr>
        <p:txBody>
          <a:bodyPr>
            <a:normAutofit lnSpcReduction="10000"/>
          </a:bodyPr>
          <a:lstStyle/>
          <a:p>
            <a:r>
              <a:rPr lang="en-US" dirty="0"/>
              <a:t>The legacy E&amp;B was served by Mainframe system for more than 30 years; several attempts at replacing that with modern API had failed</a:t>
            </a:r>
          </a:p>
          <a:p>
            <a:r>
              <a:rPr lang="en-US" dirty="0"/>
              <a:t>EBSE was started to bring down mainframe maintenance cost, serve benefits from source systems, to be scalable and with top class control/ alerts</a:t>
            </a:r>
          </a:p>
          <a:p>
            <a:r>
              <a:rPr lang="en-US" dirty="0"/>
              <a:t>It was established by a new team formed by borrowing from PMT and hiring new members</a:t>
            </a:r>
          </a:p>
          <a:p>
            <a:r>
              <a:rPr lang="en-US" dirty="0"/>
              <a:t>On application design this followed many firsts within the organization, which included: </a:t>
            </a:r>
            <a:r>
              <a:rPr lang="en-US" dirty="0" err="1"/>
              <a:t>SpringBoot</a:t>
            </a:r>
            <a:r>
              <a:rPr lang="en-US" dirty="0"/>
              <a:t>, Gradle, MongoDB, OpenShift, Jenkins to state a few; along with parallel calls, circuit breakers, auto-scaling, rolling deployments, </a:t>
            </a:r>
            <a:r>
              <a:rPr lang="en-US" dirty="0" err="1"/>
              <a:t>etc</a:t>
            </a:r>
            <a:endParaRPr lang="en-US" dirty="0"/>
          </a:p>
        </p:txBody>
      </p:sp>
      <p:sp>
        <p:nvSpPr>
          <p:cNvPr id="4" name="Date Placeholder 3">
            <a:extLst>
              <a:ext uri="{FF2B5EF4-FFF2-40B4-BE49-F238E27FC236}">
                <a16:creationId xmlns:a16="http://schemas.microsoft.com/office/drawing/2014/main" id="{05E3F825-0D8D-4459-A7C6-C53207ED32FF}"/>
              </a:ext>
            </a:extLst>
          </p:cNvPr>
          <p:cNvSpPr>
            <a:spLocks noGrp="1"/>
          </p:cNvSpPr>
          <p:nvPr>
            <p:ph type="dt" sz="half" idx="10"/>
          </p:nvPr>
        </p:nvSpPr>
        <p:spPr/>
        <p:txBody>
          <a:bodyPr/>
          <a:lstStyle/>
          <a:p>
            <a:fld id="{E784F7DB-5925-4BC8-AF45-6085BD5C421D}" type="datetime1">
              <a:rPr lang="en-US" smtClean="0"/>
              <a:t>7/8/2021</a:t>
            </a:fld>
            <a:endParaRPr lang="en-US"/>
          </a:p>
        </p:txBody>
      </p:sp>
      <p:sp>
        <p:nvSpPr>
          <p:cNvPr id="5" name="Footer Placeholder 4">
            <a:extLst>
              <a:ext uri="{FF2B5EF4-FFF2-40B4-BE49-F238E27FC236}">
                <a16:creationId xmlns:a16="http://schemas.microsoft.com/office/drawing/2014/main" id="{89287A68-7264-47D8-AD3E-727392E86A60}"/>
              </a:ext>
            </a:extLst>
          </p:cNvPr>
          <p:cNvSpPr>
            <a:spLocks noGrp="1"/>
          </p:cNvSpPr>
          <p:nvPr>
            <p:ph type="ftr" sz="quarter" idx="11"/>
          </p:nvPr>
        </p:nvSpPr>
        <p:spPr/>
        <p:txBody>
          <a:bodyPr/>
          <a:lstStyle/>
          <a:p>
            <a:r>
              <a:rPr lang="en-US"/>
              <a:t>ANR personal deck</a:t>
            </a:r>
          </a:p>
        </p:txBody>
      </p:sp>
      <p:sp>
        <p:nvSpPr>
          <p:cNvPr id="6" name="Slide Number Placeholder 5">
            <a:extLst>
              <a:ext uri="{FF2B5EF4-FFF2-40B4-BE49-F238E27FC236}">
                <a16:creationId xmlns:a16="http://schemas.microsoft.com/office/drawing/2014/main" id="{4858B9E3-A5E8-4524-B5A4-DE87864D4AE8}"/>
              </a:ext>
            </a:extLst>
          </p:cNvPr>
          <p:cNvSpPr>
            <a:spLocks noGrp="1"/>
          </p:cNvSpPr>
          <p:nvPr>
            <p:ph type="sldNum" sz="quarter" idx="12"/>
          </p:nvPr>
        </p:nvSpPr>
        <p:spPr/>
        <p:txBody>
          <a:bodyPr/>
          <a:lstStyle/>
          <a:p>
            <a:fld id="{A83CC0C5-CE4C-4EBB-A79A-8E99FB9A0FA6}" type="slidenum">
              <a:rPr lang="en-US" smtClean="0"/>
              <a:t>4</a:t>
            </a:fld>
            <a:endParaRPr lang="en-US"/>
          </a:p>
        </p:txBody>
      </p:sp>
      <p:cxnSp>
        <p:nvCxnSpPr>
          <p:cNvPr id="7" name="Straight Connector 6">
            <a:extLst>
              <a:ext uri="{FF2B5EF4-FFF2-40B4-BE49-F238E27FC236}">
                <a16:creationId xmlns:a16="http://schemas.microsoft.com/office/drawing/2014/main" id="{6AE7A504-58C2-40BD-A608-ACB6DCC5FF75}"/>
              </a:ext>
            </a:extLst>
          </p:cNvPr>
          <p:cNvCxnSpPr/>
          <p:nvPr/>
        </p:nvCxnSpPr>
        <p:spPr>
          <a:xfrm>
            <a:off x="290945" y="844935"/>
            <a:ext cx="11513128" cy="0"/>
          </a:xfrm>
          <a:prstGeom prst="line">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1163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014C0-20A7-4732-9852-42D8A0F012F2}"/>
              </a:ext>
            </a:extLst>
          </p:cNvPr>
          <p:cNvSpPr>
            <a:spLocks noGrp="1"/>
          </p:cNvSpPr>
          <p:nvPr>
            <p:ph type="title"/>
          </p:nvPr>
        </p:nvSpPr>
        <p:spPr>
          <a:xfrm>
            <a:off x="838200" y="132051"/>
            <a:ext cx="10515600" cy="618569"/>
          </a:xfrm>
        </p:spPr>
        <p:txBody>
          <a:bodyPr>
            <a:normAutofit fontScale="90000"/>
          </a:bodyPr>
          <a:lstStyle/>
          <a:p>
            <a:r>
              <a:rPr lang="en-US" dirty="0"/>
              <a:t>a simple design</a:t>
            </a:r>
          </a:p>
        </p:txBody>
      </p:sp>
      <p:pic>
        <p:nvPicPr>
          <p:cNvPr id="9" name="Content Placeholder 8" descr="Diagram&#10;&#10;Description automatically generated">
            <a:extLst>
              <a:ext uri="{FF2B5EF4-FFF2-40B4-BE49-F238E27FC236}">
                <a16:creationId xmlns:a16="http://schemas.microsoft.com/office/drawing/2014/main" id="{470CF96C-45AC-43F2-8245-1323275D3E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224" y="919815"/>
            <a:ext cx="7951176" cy="4720671"/>
          </a:xfrm>
        </p:spPr>
      </p:pic>
      <p:sp>
        <p:nvSpPr>
          <p:cNvPr id="4" name="Date Placeholder 3">
            <a:extLst>
              <a:ext uri="{FF2B5EF4-FFF2-40B4-BE49-F238E27FC236}">
                <a16:creationId xmlns:a16="http://schemas.microsoft.com/office/drawing/2014/main" id="{C858F458-C81D-4881-84BF-B8DC9213BE64}"/>
              </a:ext>
            </a:extLst>
          </p:cNvPr>
          <p:cNvSpPr>
            <a:spLocks noGrp="1"/>
          </p:cNvSpPr>
          <p:nvPr>
            <p:ph type="dt" sz="half" idx="10"/>
          </p:nvPr>
        </p:nvSpPr>
        <p:spPr/>
        <p:txBody>
          <a:bodyPr/>
          <a:lstStyle/>
          <a:p>
            <a:fld id="{E784F7DB-5925-4BC8-AF45-6085BD5C421D}" type="datetime1">
              <a:rPr lang="en-US" smtClean="0"/>
              <a:t>7/8/2021</a:t>
            </a:fld>
            <a:endParaRPr lang="en-US"/>
          </a:p>
        </p:txBody>
      </p:sp>
      <p:sp>
        <p:nvSpPr>
          <p:cNvPr id="5" name="Footer Placeholder 4">
            <a:extLst>
              <a:ext uri="{FF2B5EF4-FFF2-40B4-BE49-F238E27FC236}">
                <a16:creationId xmlns:a16="http://schemas.microsoft.com/office/drawing/2014/main" id="{202384F2-FDC4-4C6F-BF1B-55ED01CDDCF3}"/>
              </a:ext>
            </a:extLst>
          </p:cNvPr>
          <p:cNvSpPr>
            <a:spLocks noGrp="1"/>
          </p:cNvSpPr>
          <p:nvPr>
            <p:ph type="ftr" sz="quarter" idx="11"/>
          </p:nvPr>
        </p:nvSpPr>
        <p:spPr/>
        <p:txBody>
          <a:bodyPr/>
          <a:lstStyle/>
          <a:p>
            <a:r>
              <a:rPr lang="en-US"/>
              <a:t>ANR personal deck</a:t>
            </a:r>
          </a:p>
        </p:txBody>
      </p:sp>
      <p:sp>
        <p:nvSpPr>
          <p:cNvPr id="6" name="Slide Number Placeholder 5">
            <a:extLst>
              <a:ext uri="{FF2B5EF4-FFF2-40B4-BE49-F238E27FC236}">
                <a16:creationId xmlns:a16="http://schemas.microsoft.com/office/drawing/2014/main" id="{DED8108D-256E-4628-8BF9-BA7CA47C0B72}"/>
              </a:ext>
            </a:extLst>
          </p:cNvPr>
          <p:cNvSpPr>
            <a:spLocks noGrp="1"/>
          </p:cNvSpPr>
          <p:nvPr>
            <p:ph type="sldNum" sz="quarter" idx="12"/>
          </p:nvPr>
        </p:nvSpPr>
        <p:spPr/>
        <p:txBody>
          <a:bodyPr/>
          <a:lstStyle/>
          <a:p>
            <a:fld id="{A83CC0C5-CE4C-4EBB-A79A-8E99FB9A0FA6}" type="slidenum">
              <a:rPr lang="en-US" smtClean="0"/>
              <a:t>5</a:t>
            </a:fld>
            <a:endParaRPr lang="en-US"/>
          </a:p>
        </p:txBody>
      </p:sp>
      <p:cxnSp>
        <p:nvCxnSpPr>
          <p:cNvPr id="7" name="Straight Connector 6">
            <a:extLst>
              <a:ext uri="{FF2B5EF4-FFF2-40B4-BE49-F238E27FC236}">
                <a16:creationId xmlns:a16="http://schemas.microsoft.com/office/drawing/2014/main" id="{3C40008E-DF03-4CF4-B006-C94E642564F8}"/>
              </a:ext>
            </a:extLst>
          </p:cNvPr>
          <p:cNvCxnSpPr/>
          <p:nvPr/>
        </p:nvCxnSpPr>
        <p:spPr>
          <a:xfrm>
            <a:off x="290945" y="791142"/>
            <a:ext cx="11513128"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2278284-E76F-4F8C-9B34-942F192805DF}"/>
              </a:ext>
            </a:extLst>
          </p:cNvPr>
          <p:cNvSpPr txBox="1"/>
          <p:nvPr/>
        </p:nvSpPr>
        <p:spPr>
          <a:xfrm>
            <a:off x="8343153" y="932335"/>
            <a:ext cx="3538071" cy="50353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Components were segregated by broad channel types</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t>The API service for tier 1 channel was kept separate from others</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t>Even though there were total of 4 API services, they were kept as a single monolithic application</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t>It was not un-necessarily broken into micro services architecture</a:t>
            </a:r>
          </a:p>
        </p:txBody>
      </p:sp>
    </p:spTree>
    <p:extLst>
      <p:ext uri="{BB962C8B-B14F-4D97-AF65-F5344CB8AC3E}">
        <p14:creationId xmlns:p14="http://schemas.microsoft.com/office/powerpoint/2010/main" val="172675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2E5BB-8927-4AF5-B4BF-D2B90ADBF287}"/>
              </a:ext>
            </a:extLst>
          </p:cNvPr>
          <p:cNvSpPr>
            <a:spLocks noGrp="1"/>
          </p:cNvSpPr>
          <p:nvPr>
            <p:ph type="title"/>
          </p:nvPr>
        </p:nvSpPr>
        <p:spPr>
          <a:xfrm>
            <a:off x="838200" y="179867"/>
            <a:ext cx="10515600" cy="647694"/>
          </a:xfrm>
        </p:spPr>
        <p:txBody>
          <a:bodyPr>
            <a:normAutofit fontScale="90000"/>
          </a:bodyPr>
          <a:lstStyle/>
          <a:p>
            <a:r>
              <a:rPr lang="en-US" dirty="0"/>
              <a:t>attention to details</a:t>
            </a:r>
          </a:p>
        </p:txBody>
      </p:sp>
      <p:sp>
        <p:nvSpPr>
          <p:cNvPr id="3" name="Content Placeholder 2">
            <a:extLst>
              <a:ext uri="{FF2B5EF4-FFF2-40B4-BE49-F238E27FC236}">
                <a16:creationId xmlns:a16="http://schemas.microsoft.com/office/drawing/2014/main" id="{88FE938A-1702-4F7E-8A14-ED3D511C56A9}"/>
              </a:ext>
            </a:extLst>
          </p:cNvPr>
          <p:cNvSpPr>
            <a:spLocks noGrp="1"/>
          </p:cNvSpPr>
          <p:nvPr>
            <p:ph idx="1"/>
          </p:nvPr>
        </p:nvSpPr>
        <p:spPr>
          <a:xfrm>
            <a:off x="582623" y="3396318"/>
            <a:ext cx="10515600" cy="2682289"/>
          </a:xfrm>
        </p:spPr>
        <p:txBody>
          <a:bodyPr/>
          <a:lstStyle/>
          <a:p>
            <a:r>
              <a:rPr lang="en-US" dirty="0"/>
              <a:t>Key aspect of the application design was intercepting at each critical point of call invocation and logging essential data</a:t>
            </a:r>
          </a:p>
          <a:p>
            <a:r>
              <a:rPr lang="en-US" dirty="0"/>
              <a:t>Call chaining from invocation, starting with client app all the way through each hop was so important </a:t>
            </a:r>
            <a:r>
              <a:rPr lang="en-US"/>
              <a:t>in giving </a:t>
            </a:r>
            <a:r>
              <a:rPr lang="en-US" dirty="0"/>
              <a:t>valuable insight</a:t>
            </a:r>
          </a:p>
        </p:txBody>
      </p:sp>
      <p:sp>
        <p:nvSpPr>
          <p:cNvPr id="4" name="Date Placeholder 3">
            <a:extLst>
              <a:ext uri="{FF2B5EF4-FFF2-40B4-BE49-F238E27FC236}">
                <a16:creationId xmlns:a16="http://schemas.microsoft.com/office/drawing/2014/main" id="{0FA056FA-52BE-4580-8AE8-C0E91147BF24}"/>
              </a:ext>
            </a:extLst>
          </p:cNvPr>
          <p:cNvSpPr>
            <a:spLocks noGrp="1"/>
          </p:cNvSpPr>
          <p:nvPr>
            <p:ph type="dt" sz="half" idx="10"/>
          </p:nvPr>
        </p:nvSpPr>
        <p:spPr/>
        <p:txBody>
          <a:bodyPr/>
          <a:lstStyle/>
          <a:p>
            <a:fld id="{E784F7DB-5925-4BC8-AF45-6085BD5C421D}" type="datetime1">
              <a:rPr lang="en-US" smtClean="0"/>
              <a:t>7/8/2021</a:t>
            </a:fld>
            <a:endParaRPr lang="en-US"/>
          </a:p>
        </p:txBody>
      </p:sp>
      <p:sp>
        <p:nvSpPr>
          <p:cNvPr id="5" name="Footer Placeholder 4">
            <a:extLst>
              <a:ext uri="{FF2B5EF4-FFF2-40B4-BE49-F238E27FC236}">
                <a16:creationId xmlns:a16="http://schemas.microsoft.com/office/drawing/2014/main" id="{D9933EA0-5AF1-4445-AFFE-08DF0A29E709}"/>
              </a:ext>
            </a:extLst>
          </p:cNvPr>
          <p:cNvSpPr>
            <a:spLocks noGrp="1"/>
          </p:cNvSpPr>
          <p:nvPr>
            <p:ph type="ftr" sz="quarter" idx="11"/>
          </p:nvPr>
        </p:nvSpPr>
        <p:spPr/>
        <p:txBody>
          <a:bodyPr/>
          <a:lstStyle/>
          <a:p>
            <a:r>
              <a:rPr lang="en-US"/>
              <a:t>ANR personal deck</a:t>
            </a:r>
          </a:p>
        </p:txBody>
      </p:sp>
      <p:sp>
        <p:nvSpPr>
          <p:cNvPr id="6" name="Slide Number Placeholder 5">
            <a:extLst>
              <a:ext uri="{FF2B5EF4-FFF2-40B4-BE49-F238E27FC236}">
                <a16:creationId xmlns:a16="http://schemas.microsoft.com/office/drawing/2014/main" id="{44557761-A2C8-4045-A49D-5761FA36599D}"/>
              </a:ext>
            </a:extLst>
          </p:cNvPr>
          <p:cNvSpPr>
            <a:spLocks noGrp="1"/>
          </p:cNvSpPr>
          <p:nvPr>
            <p:ph type="sldNum" sz="quarter" idx="12"/>
          </p:nvPr>
        </p:nvSpPr>
        <p:spPr/>
        <p:txBody>
          <a:bodyPr/>
          <a:lstStyle/>
          <a:p>
            <a:fld id="{A83CC0C5-CE4C-4EBB-A79A-8E99FB9A0FA6}" type="slidenum">
              <a:rPr lang="en-US" smtClean="0"/>
              <a:t>6</a:t>
            </a:fld>
            <a:endParaRPr lang="en-US"/>
          </a:p>
        </p:txBody>
      </p:sp>
      <p:cxnSp>
        <p:nvCxnSpPr>
          <p:cNvPr id="7" name="Straight Connector 6">
            <a:extLst>
              <a:ext uri="{FF2B5EF4-FFF2-40B4-BE49-F238E27FC236}">
                <a16:creationId xmlns:a16="http://schemas.microsoft.com/office/drawing/2014/main" id="{273E57BA-A315-40E6-A4E4-2DEFFA3380BE}"/>
              </a:ext>
            </a:extLst>
          </p:cNvPr>
          <p:cNvCxnSpPr/>
          <p:nvPr/>
        </p:nvCxnSpPr>
        <p:spPr>
          <a:xfrm>
            <a:off x="290945" y="767236"/>
            <a:ext cx="11513128" cy="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D1A1434B-6E1A-4E77-BC4A-8F8C1557E630}"/>
              </a:ext>
            </a:extLst>
          </p:cNvPr>
          <p:cNvGrpSpPr/>
          <p:nvPr/>
        </p:nvGrpSpPr>
        <p:grpSpPr>
          <a:xfrm>
            <a:off x="451995" y="921679"/>
            <a:ext cx="10632857" cy="2276978"/>
            <a:chOff x="451995" y="1429675"/>
            <a:chExt cx="10632857" cy="2276978"/>
          </a:xfrm>
        </p:grpSpPr>
        <p:sp>
          <p:nvSpPr>
            <p:cNvPr id="18" name="Rectangle: Rounded Corners 17">
              <a:extLst>
                <a:ext uri="{FF2B5EF4-FFF2-40B4-BE49-F238E27FC236}">
                  <a16:creationId xmlns:a16="http://schemas.microsoft.com/office/drawing/2014/main" id="{312BDFC9-B7B3-4B16-A9E7-60E6F0DA944B}"/>
                </a:ext>
              </a:extLst>
            </p:cNvPr>
            <p:cNvSpPr/>
            <p:nvPr/>
          </p:nvSpPr>
          <p:spPr>
            <a:xfrm>
              <a:off x="5576800" y="1553794"/>
              <a:ext cx="3618316" cy="739273"/>
            </a:xfrm>
            <a:prstGeom prst="roundRect">
              <a:avLst>
                <a:gd name="adj" fmla="val 8234"/>
              </a:avLst>
            </a:prstGeom>
            <a:solidFill>
              <a:schemeClr val="accent3">
                <a:alpha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200" dirty="0">
                  <a:solidFill>
                    <a:schemeClr val="tx1"/>
                  </a:solidFill>
                </a:rPr>
                <a:t>Application</a:t>
              </a:r>
            </a:p>
          </p:txBody>
        </p:sp>
        <p:sp>
          <p:nvSpPr>
            <p:cNvPr id="19" name="Rectangle: Rounded Corners 18">
              <a:extLst>
                <a:ext uri="{FF2B5EF4-FFF2-40B4-BE49-F238E27FC236}">
                  <a16:creationId xmlns:a16="http://schemas.microsoft.com/office/drawing/2014/main" id="{EB5F65C2-64B1-47FC-A97A-99B8824B2555}"/>
                </a:ext>
              </a:extLst>
            </p:cNvPr>
            <p:cNvSpPr/>
            <p:nvPr/>
          </p:nvSpPr>
          <p:spPr>
            <a:xfrm>
              <a:off x="5418246" y="1510732"/>
              <a:ext cx="3901819" cy="1072127"/>
            </a:xfrm>
            <a:prstGeom prst="roundRect">
              <a:avLst>
                <a:gd name="adj" fmla="val 8234"/>
              </a:avLst>
            </a:prstGeom>
            <a:solidFill>
              <a:schemeClr val="accent3">
                <a:alpha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b"/>
            <a:lstStyle/>
            <a:p>
              <a:pPr algn="ctr"/>
              <a:r>
                <a:rPr lang="en-US" sz="1200" dirty="0">
                  <a:solidFill>
                    <a:schemeClr val="tx1"/>
                  </a:solidFill>
                </a:rPr>
                <a:t>OpenShift</a:t>
              </a:r>
            </a:p>
          </p:txBody>
        </p:sp>
        <p:sp>
          <p:nvSpPr>
            <p:cNvPr id="8" name="Rectangle: Rounded Corners 7">
              <a:extLst>
                <a:ext uri="{FF2B5EF4-FFF2-40B4-BE49-F238E27FC236}">
                  <a16:creationId xmlns:a16="http://schemas.microsoft.com/office/drawing/2014/main" id="{306B82CF-62AF-41F5-A061-3EC2FD172BBE}"/>
                </a:ext>
              </a:extLst>
            </p:cNvPr>
            <p:cNvSpPr/>
            <p:nvPr/>
          </p:nvSpPr>
          <p:spPr>
            <a:xfrm>
              <a:off x="451995" y="1655054"/>
              <a:ext cx="916766" cy="36348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Client channels</a:t>
              </a:r>
            </a:p>
          </p:txBody>
        </p:sp>
        <p:sp>
          <p:nvSpPr>
            <p:cNvPr id="9" name="Rectangle: Rounded Corners 8">
              <a:extLst>
                <a:ext uri="{FF2B5EF4-FFF2-40B4-BE49-F238E27FC236}">
                  <a16:creationId xmlns:a16="http://schemas.microsoft.com/office/drawing/2014/main" id="{C10864EB-080B-4C5B-8235-3C51D6773BE3}"/>
                </a:ext>
              </a:extLst>
            </p:cNvPr>
            <p:cNvSpPr/>
            <p:nvPr/>
          </p:nvSpPr>
          <p:spPr>
            <a:xfrm>
              <a:off x="1689180" y="1655054"/>
              <a:ext cx="916766" cy="36348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Gateway/ Edifecs</a:t>
              </a:r>
            </a:p>
          </p:txBody>
        </p:sp>
        <p:sp>
          <p:nvSpPr>
            <p:cNvPr id="10" name="Rectangle: Rounded Corners 9">
              <a:extLst>
                <a:ext uri="{FF2B5EF4-FFF2-40B4-BE49-F238E27FC236}">
                  <a16:creationId xmlns:a16="http://schemas.microsoft.com/office/drawing/2014/main" id="{2AA213B8-FE45-4829-A6BD-E613BAFC0A59}"/>
                </a:ext>
              </a:extLst>
            </p:cNvPr>
            <p:cNvSpPr/>
            <p:nvPr/>
          </p:nvSpPr>
          <p:spPr>
            <a:xfrm>
              <a:off x="2926365" y="1655054"/>
              <a:ext cx="916766" cy="36348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Secure Proxy </a:t>
              </a:r>
              <a:r>
                <a:rPr lang="en-US" sz="1200" dirty="0" err="1"/>
                <a:t>Srv</a:t>
              </a:r>
              <a:endParaRPr lang="en-US" sz="1200" dirty="0"/>
            </a:p>
          </p:txBody>
        </p:sp>
        <p:sp>
          <p:nvSpPr>
            <p:cNvPr id="11" name="Rectangle: Rounded Corners 10">
              <a:extLst>
                <a:ext uri="{FF2B5EF4-FFF2-40B4-BE49-F238E27FC236}">
                  <a16:creationId xmlns:a16="http://schemas.microsoft.com/office/drawing/2014/main" id="{F3E76E81-59C6-4229-9606-E5D33F38C64A}"/>
                </a:ext>
              </a:extLst>
            </p:cNvPr>
            <p:cNvSpPr/>
            <p:nvPr/>
          </p:nvSpPr>
          <p:spPr>
            <a:xfrm>
              <a:off x="4163550" y="1655054"/>
              <a:ext cx="916766" cy="36348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Data Power</a:t>
              </a:r>
            </a:p>
          </p:txBody>
        </p:sp>
        <p:sp>
          <p:nvSpPr>
            <p:cNvPr id="12" name="Rectangle: Rounded Corners 11">
              <a:extLst>
                <a:ext uri="{FF2B5EF4-FFF2-40B4-BE49-F238E27FC236}">
                  <a16:creationId xmlns:a16="http://schemas.microsoft.com/office/drawing/2014/main" id="{C88B4EA6-6E87-4D4D-9887-E2DA10D91D3C}"/>
                </a:ext>
              </a:extLst>
            </p:cNvPr>
            <p:cNvSpPr/>
            <p:nvPr/>
          </p:nvSpPr>
          <p:spPr>
            <a:xfrm>
              <a:off x="5701749" y="1655054"/>
              <a:ext cx="916766" cy="36348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Controller</a:t>
              </a:r>
            </a:p>
          </p:txBody>
        </p:sp>
        <p:sp>
          <p:nvSpPr>
            <p:cNvPr id="13" name="Rectangle: Rounded Corners 12">
              <a:extLst>
                <a:ext uri="{FF2B5EF4-FFF2-40B4-BE49-F238E27FC236}">
                  <a16:creationId xmlns:a16="http://schemas.microsoft.com/office/drawing/2014/main" id="{F38A9428-B2B1-4323-B987-954C11DBB320}"/>
                </a:ext>
              </a:extLst>
            </p:cNvPr>
            <p:cNvSpPr/>
            <p:nvPr/>
          </p:nvSpPr>
          <p:spPr>
            <a:xfrm>
              <a:off x="6927575" y="1655054"/>
              <a:ext cx="916766" cy="36348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Service layer</a:t>
              </a:r>
            </a:p>
          </p:txBody>
        </p:sp>
        <p:sp>
          <p:nvSpPr>
            <p:cNvPr id="14" name="Rectangle: Rounded Corners 13">
              <a:extLst>
                <a:ext uri="{FF2B5EF4-FFF2-40B4-BE49-F238E27FC236}">
                  <a16:creationId xmlns:a16="http://schemas.microsoft.com/office/drawing/2014/main" id="{6AD295FC-5F15-4E1D-82F0-F66DEB7CE720}"/>
                </a:ext>
              </a:extLst>
            </p:cNvPr>
            <p:cNvSpPr/>
            <p:nvPr/>
          </p:nvSpPr>
          <p:spPr>
            <a:xfrm>
              <a:off x="8152217" y="1655054"/>
              <a:ext cx="916766" cy="36348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Backend layer</a:t>
              </a:r>
            </a:p>
          </p:txBody>
        </p:sp>
        <p:sp>
          <p:nvSpPr>
            <p:cNvPr id="15" name="Rectangle: Rounded Corners 14">
              <a:extLst>
                <a:ext uri="{FF2B5EF4-FFF2-40B4-BE49-F238E27FC236}">
                  <a16:creationId xmlns:a16="http://schemas.microsoft.com/office/drawing/2014/main" id="{CBD260F1-CD01-4656-A20C-DDFCF8E7A4C8}"/>
                </a:ext>
              </a:extLst>
            </p:cNvPr>
            <p:cNvSpPr/>
            <p:nvPr/>
          </p:nvSpPr>
          <p:spPr>
            <a:xfrm>
              <a:off x="9881981" y="1429675"/>
              <a:ext cx="1202871" cy="814247"/>
            </a:xfrm>
            <a:prstGeom prst="roundRect">
              <a:avLst>
                <a:gd name="adj" fmla="val 6204"/>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t>DB Calls</a:t>
              </a:r>
            </a:p>
            <a:p>
              <a:pPr marL="171450" indent="-171450">
                <a:buFont typeface="Arial" panose="020B0604020202020204" pitchFamily="34" charset="0"/>
                <a:buChar char="•"/>
              </a:pPr>
              <a:r>
                <a:rPr lang="en-US" sz="1200" dirty="0"/>
                <a:t>Rest</a:t>
              </a:r>
            </a:p>
            <a:p>
              <a:pPr marL="171450" indent="-171450">
                <a:buFont typeface="Arial" panose="020B0604020202020204" pitchFamily="34" charset="0"/>
                <a:buChar char="•"/>
              </a:pPr>
              <a:r>
                <a:rPr lang="en-US" sz="1200" dirty="0"/>
                <a:t>SOAP</a:t>
              </a:r>
            </a:p>
            <a:p>
              <a:pPr marL="171450" indent="-171450">
                <a:buFont typeface="Arial" panose="020B0604020202020204" pitchFamily="34" charset="0"/>
                <a:buChar char="•"/>
              </a:pPr>
              <a:r>
                <a:rPr lang="en-US" sz="1200" dirty="0"/>
                <a:t>MQ</a:t>
              </a:r>
            </a:p>
          </p:txBody>
        </p:sp>
        <p:cxnSp>
          <p:nvCxnSpPr>
            <p:cNvPr id="21" name="Straight Arrow Connector 20">
              <a:extLst>
                <a:ext uri="{FF2B5EF4-FFF2-40B4-BE49-F238E27FC236}">
                  <a16:creationId xmlns:a16="http://schemas.microsoft.com/office/drawing/2014/main" id="{6E5F7869-5854-4CC5-8239-42455CBD1197}"/>
                </a:ext>
              </a:extLst>
            </p:cNvPr>
            <p:cNvCxnSpPr>
              <a:stCxn id="8" idx="3"/>
              <a:endCxn id="9" idx="1"/>
            </p:cNvCxnSpPr>
            <p:nvPr/>
          </p:nvCxnSpPr>
          <p:spPr>
            <a:xfrm>
              <a:off x="1368761" y="1836798"/>
              <a:ext cx="3204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E4D4C3AD-228B-487D-85E8-3A3333BBB8A6}"/>
                </a:ext>
              </a:extLst>
            </p:cNvPr>
            <p:cNvSpPr/>
            <p:nvPr/>
          </p:nvSpPr>
          <p:spPr>
            <a:xfrm>
              <a:off x="2979964" y="2886501"/>
              <a:ext cx="1830575" cy="820152"/>
            </a:xfrm>
            <a:custGeom>
              <a:avLst/>
              <a:gdLst>
                <a:gd name="connsiteX0" fmla="*/ 0 w 1830575"/>
                <a:gd name="connsiteY0" fmla="*/ 50516 h 814247"/>
                <a:gd name="connsiteX1" fmla="*/ 50516 w 1830575"/>
                <a:gd name="connsiteY1" fmla="*/ 0 h 814247"/>
                <a:gd name="connsiteX2" fmla="*/ 1780059 w 1830575"/>
                <a:gd name="connsiteY2" fmla="*/ 0 h 814247"/>
                <a:gd name="connsiteX3" fmla="*/ 1830575 w 1830575"/>
                <a:gd name="connsiteY3" fmla="*/ 50516 h 814247"/>
                <a:gd name="connsiteX4" fmla="*/ 1830575 w 1830575"/>
                <a:gd name="connsiteY4" fmla="*/ 763731 h 814247"/>
                <a:gd name="connsiteX5" fmla="*/ 1780059 w 1830575"/>
                <a:gd name="connsiteY5" fmla="*/ 814247 h 814247"/>
                <a:gd name="connsiteX6" fmla="*/ 50516 w 1830575"/>
                <a:gd name="connsiteY6" fmla="*/ 814247 h 814247"/>
                <a:gd name="connsiteX7" fmla="*/ 0 w 1830575"/>
                <a:gd name="connsiteY7" fmla="*/ 763731 h 814247"/>
                <a:gd name="connsiteX8" fmla="*/ 0 w 1830575"/>
                <a:gd name="connsiteY8" fmla="*/ 50516 h 814247"/>
                <a:gd name="connsiteX0" fmla="*/ 0 w 1830575"/>
                <a:gd name="connsiteY0" fmla="*/ 50516 h 814247"/>
                <a:gd name="connsiteX1" fmla="*/ 50516 w 1830575"/>
                <a:gd name="connsiteY1" fmla="*/ 0 h 814247"/>
                <a:gd name="connsiteX2" fmla="*/ 220436 w 1830575"/>
                <a:gd name="connsiteY2" fmla="*/ 919 h 814247"/>
                <a:gd name="connsiteX3" fmla="*/ 1780059 w 1830575"/>
                <a:gd name="connsiteY3" fmla="*/ 0 h 814247"/>
                <a:gd name="connsiteX4" fmla="*/ 1830575 w 1830575"/>
                <a:gd name="connsiteY4" fmla="*/ 50516 h 814247"/>
                <a:gd name="connsiteX5" fmla="*/ 1830575 w 1830575"/>
                <a:gd name="connsiteY5" fmla="*/ 763731 h 814247"/>
                <a:gd name="connsiteX6" fmla="*/ 1780059 w 1830575"/>
                <a:gd name="connsiteY6" fmla="*/ 814247 h 814247"/>
                <a:gd name="connsiteX7" fmla="*/ 50516 w 1830575"/>
                <a:gd name="connsiteY7" fmla="*/ 814247 h 814247"/>
                <a:gd name="connsiteX8" fmla="*/ 0 w 1830575"/>
                <a:gd name="connsiteY8" fmla="*/ 763731 h 814247"/>
                <a:gd name="connsiteX9" fmla="*/ 0 w 1830575"/>
                <a:gd name="connsiteY9" fmla="*/ 50516 h 814247"/>
                <a:gd name="connsiteX0" fmla="*/ 0 w 1830575"/>
                <a:gd name="connsiteY0" fmla="*/ 53009 h 816740"/>
                <a:gd name="connsiteX1" fmla="*/ 50516 w 1830575"/>
                <a:gd name="connsiteY1" fmla="*/ 2493 h 816740"/>
                <a:gd name="connsiteX2" fmla="*/ 220436 w 1830575"/>
                <a:gd name="connsiteY2" fmla="*/ 3412 h 816740"/>
                <a:gd name="connsiteX3" fmla="*/ 435388 w 1830575"/>
                <a:gd name="connsiteY3" fmla="*/ 0 h 816740"/>
                <a:gd name="connsiteX4" fmla="*/ 1780059 w 1830575"/>
                <a:gd name="connsiteY4" fmla="*/ 2493 h 816740"/>
                <a:gd name="connsiteX5" fmla="*/ 1830575 w 1830575"/>
                <a:gd name="connsiteY5" fmla="*/ 53009 h 816740"/>
                <a:gd name="connsiteX6" fmla="*/ 1830575 w 1830575"/>
                <a:gd name="connsiteY6" fmla="*/ 766224 h 816740"/>
                <a:gd name="connsiteX7" fmla="*/ 1780059 w 1830575"/>
                <a:gd name="connsiteY7" fmla="*/ 816740 h 816740"/>
                <a:gd name="connsiteX8" fmla="*/ 50516 w 1830575"/>
                <a:gd name="connsiteY8" fmla="*/ 816740 h 816740"/>
                <a:gd name="connsiteX9" fmla="*/ 0 w 1830575"/>
                <a:gd name="connsiteY9" fmla="*/ 766224 h 816740"/>
                <a:gd name="connsiteX10" fmla="*/ 0 w 1830575"/>
                <a:gd name="connsiteY10" fmla="*/ 53009 h 816740"/>
                <a:gd name="connsiteX0" fmla="*/ 0 w 1830575"/>
                <a:gd name="connsiteY0" fmla="*/ 56421 h 820152"/>
                <a:gd name="connsiteX1" fmla="*/ 50516 w 1830575"/>
                <a:gd name="connsiteY1" fmla="*/ 5905 h 820152"/>
                <a:gd name="connsiteX2" fmla="*/ 220436 w 1830575"/>
                <a:gd name="connsiteY2" fmla="*/ 6824 h 820152"/>
                <a:gd name="connsiteX3" fmla="*/ 435388 w 1830575"/>
                <a:gd name="connsiteY3" fmla="*/ 3412 h 820152"/>
                <a:gd name="connsiteX4" fmla="*/ 636693 w 1830575"/>
                <a:gd name="connsiteY4" fmla="*/ 0 h 820152"/>
                <a:gd name="connsiteX5" fmla="*/ 1780059 w 1830575"/>
                <a:gd name="connsiteY5" fmla="*/ 5905 h 820152"/>
                <a:gd name="connsiteX6" fmla="*/ 1830575 w 1830575"/>
                <a:gd name="connsiteY6" fmla="*/ 56421 h 820152"/>
                <a:gd name="connsiteX7" fmla="*/ 1830575 w 1830575"/>
                <a:gd name="connsiteY7" fmla="*/ 769636 h 820152"/>
                <a:gd name="connsiteX8" fmla="*/ 1780059 w 1830575"/>
                <a:gd name="connsiteY8" fmla="*/ 820152 h 820152"/>
                <a:gd name="connsiteX9" fmla="*/ 50516 w 1830575"/>
                <a:gd name="connsiteY9" fmla="*/ 820152 h 820152"/>
                <a:gd name="connsiteX10" fmla="*/ 0 w 1830575"/>
                <a:gd name="connsiteY10" fmla="*/ 769636 h 820152"/>
                <a:gd name="connsiteX11" fmla="*/ 0 w 1830575"/>
                <a:gd name="connsiteY11" fmla="*/ 56421 h 820152"/>
                <a:gd name="connsiteX0" fmla="*/ 0 w 1830575"/>
                <a:gd name="connsiteY0" fmla="*/ 56421 h 820152"/>
                <a:gd name="connsiteX1" fmla="*/ 50516 w 1830575"/>
                <a:gd name="connsiteY1" fmla="*/ 5905 h 820152"/>
                <a:gd name="connsiteX2" fmla="*/ 220436 w 1830575"/>
                <a:gd name="connsiteY2" fmla="*/ 6824 h 820152"/>
                <a:gd name="connsiteX3" fmla="*/ 435388 w 1830575"/>
                <a:gd name="connsiteY3" fmla="*/ 3412 h 820152"/>
                <a:gd name="connsiteX4" fmla="*/ 636693 w 1830575"/>
                <a:gd name="connsiteY4" fmla="*/ 0 h 820152"/>
                <a:gd name="connsiteX5" fmla="*/ 872117 w 1830575"/>
                <a:gd name="connsiteY5" fmla="*/ 3412 h 820152"/>
                <a:gd name="connsiteX6" fmla="*/ 1780059 w 1830575"/>
                <a:gd name="connsiteY6" fmla="*/ 5905 h 820152"/>
                <a:gd name="connsiteX7" fmla="*/ 1830575 w 1830575"/>
                <a:gd name="connsiteY7" fmla="*/ 56421 h 820152"/>
                <a:gd name="connsiteX8" fmla="*/ 1830575 w 1830575"/>
                <a:gd name="connsiteY8" fmla="*/ 769636 h 820152"/>
                <a:gd name="connsiteX9" fmla="*/ 1780059 w 1830575"/>
                <a:gd name="connsiteY9" fmla="*/ 820152 h 820152"/>
                <a:gd name="connsiteX10" fmla="*/ 50516 w 1830575"/>
                <a:gd name="connsiteY10" fmla="*/ 820152 h 820152"/>
                <a:gd name="connsiteX11" fmla="*/ 0 w 1830575"/>
                <a:gd name="connsiteY11" fmla="*/ 769636 h 820152"/>
                <a:gd name="connsiteX12" fmla="*/ 0 w 1830575"/>
                <a:gd name="connsiteY12" fmla="*/ 56421 h 820152"/>
                <a:gd name="connsiteX0" fmla="*/ 0 w 1830575"/>
                <a:gd name="connsiteY0" fmla="*/ 56421 h 820152"/>
                <a:gd name="connsiteX1" fmla="*/ 50516 w 1830575"/>
                <a:gd name="connsiteY1" fmla="*/ 5905 h 820152"/>
                <a:gd name="connsiteX2" fmla="*/ 220436 w 1830575"/>
                <a:gd name="connsiteY2" fmla="*/ 6824 h 820152"/>
                <a:gd name="connsiteX3" fmla="*/ 435388 w 1830575"/>
                <a:gd name="connsiteY3" fmla="*/ 3412 h 820152"/>
                <a:gd name="connsiteX4" fmla="*/ 636693 w 1830575"/>
                <a:gd name="connsiteY4" fmla="*/ 0 h 820152"/>
                <a:gd name="connsiteX5" fmla="*/ 872117 w 1830575"/>
                <a:gd name="connsiteY5" fmla="*/ 3412 h 820152"/>
                <a:gd name="connsiteX6" fmla="*/ 1080245 w 1830575"/>
                <a:gd name="connsiteY6" fmla="*/ 6824 h 820152"/>
                <a:gd name="connsiteX7" fmla="*/ 1780059 w 1830575"/>
                <a:gd name="connsiteY7" fmla="*/ 5905 h 820152"/>
                <a:gd name="connsiteX8" fmla="*/ 1830575 w 1830575"/>
                <a:gd name="connsiteY8" fmla="*/ 56421 h 820152"/>
                <a:gd name="connsiteX9" fmla="*/ 1830575 w 1830575"/>
                <a:gd name="connsiteY9" fmla="*/ 769636 h 820152"/>
                <a:gd name="connsiteX10" fmla="*/ 1780059 w 1830575"/>
                <a:gd name="connsiteY10" fmla="*/ 820152 h 820152"/>
                <a:gd name="connsiteX11" fmla="*/ 50516 w 1830575"/>
                <a:gd name="connsiteY11" fmla="*/ 820152 h 820152"/>
                <a:gd name="connsiteX12" fmla="*/ 0 w 1830575"/>
                <a:gd name="connsiteY12" fmla="*/ 769636 h 820152"/>
                <a:gd name="connsiteX13" fmla="*/ 0 w 1830575"/>
                <a:gd name="connsiteY13" fmla="*/ 56421 h 820152"/>
                <a:gd name="connsiteX0" fmla="*/ 0 w 1830575"/>
                <a:gd name="connsiteY0" fmla="*/ 56421 h 820152"/>
                <a:gd name="connsiteX1" fmla="*/ 50516 w 1830575"/>
                <a:gd name="connsiteY1" fmla="*/ 5905 h 820152"/>
                <a:gd name="connsiteX2" fmla="*/ 220436 w 1830575"/>
                <a:gd name="connsiteY2" fmla="*/ 6824 h 820152"/>
                <a:gd name="connsiteX3" fmla="*/ 435388 w 1830575"/>
                <a:gd name="connsiteY3" fmla="*/ 3412 h 820152"/>
                <a:gd name="connsiteX4" fmla="*/ 636693 w 1830575"/>
                <a:gd name="connsiteY4" fmla="*/ 0 h 820152"/>
                <a:gd name="connsiteX5" fmla="*/ 872117 w 1830575"/>
                <a:gd name="connsiteY5" fmla="*/ 3412 h 820152"/>
                <a:gd name="connsiteX6" fmla="*/ 1080245 w 1830575"/>
                <a:gd name="connsiteY6" fmla="*/ 6824 h 820152"/>
                <a:gd name="connsiteX7" fmla="*/ 1571564 w 1830575"/>
                <a:gd name="connsiteY7" fmla="*/ 3412 h 820152"/>
                <a:gd name="connsiteX8" fmla="*/ 1780059 w 1830575"/>
                <a:gd name="connsiteY8" fmla="*/ 5905 h 820152"/>
                <a:gd name="connsiteX9" fmla="*/ 1830575 w 1830575"/>
                <a:gd name="connsiteY9" fmla="*/ 56421 h 820152"/>
                <a:gd name="connsiteX10" fmla="*/ 1830575 w 1830575"/>
                <a:gd name="connsiteY10" fmla="*/ 769636 h 820152"/>
                <a:gd name="connsiteX11" fmla="*/ 1780059 w 1830575"/>
                <a:gd name="connsiteY11" fmla="*/ 820152 h 820152"/>
                <a:gd name="connsiteX12" fmla="*/ 50516 w 1830575"/>
                <a:gd name="connsiteY12" fmla="*/ 820152 h 820152"/>
                <a:gd name="connsiteX13" fmla="*/ 0 w 1830575"/>
                <a:gd name="connsiteY13" fmla="*/ 769636 h 820152"/>
                <a:gd name="connsiteX14" fmla="*/ 0 w 1830575"/>
                <a:gd name="connsiteY14" fmla="*/ 56421 h 820152"/>
                <a:gd name="connsiteX0" fmla="*/ 0 w 1830575"/>
                <a:gd name="connsiteY0" fmla="*/ 56421 h 820152"/>
                <a:gd name="connsiteX1" fmla="*/ 50516 w 1830575"/>
                <a:gd name="connsiteY1" fmla="*/ 5905 h 820152"/>
                <a:gd name="connsiteX2" fmla="*/ 220436 w 1830575"/>
                <a:gd name="connsiteY2" fmla="*/ 6824 h 820152"/>
                <a:gd name="connsiteX3" fmla="*/ 435388 w 1830575"/>
                <a:gd name="connsiteY3" fmla="*/ 3412 h 820152"/>
                <a:gd name="connsiteX4" fmla="*/ 636693 w 1830575"/>
                <a:gd name="connsiteY4" fmla="*/ 0 h 820152"/>
                <a:gd name="connsiteX5" fmla="*/ 872117 w 1830575"/>
                <a:gd name="connsiteY5" fmla="*/ 3412 h 820152"/>
                <a:gd name="connsiteX6" fmla="*/ 1080245 w 1830575"/>
                <a:gd name="connsiteY6" fmla="*/ 6824 h 820152"/>
                <a:gd name="connsiteX7" fmla="*/ 1332729 w 1830575"/>
                <a:gd name="connsiteY7" fmla="*/ 3412 h 820152"/>
                <a:gd name="connsiteX8" fmla="*/ 1571564 w 1830575"/>
                <a:gd name="connsiteY8" fmla="*/ 3412 h 820152"/>
                <a:gd name="connsiteX9" fmla="*/ 1780059 w 1830575"/>
                <a:gd name="connsiteY9" fmla="*/ 5905 h 820152"/>
                <a:gd name="connsiteX10" fmla="*/ 1830575 w 1830575"/>
                <a:gd name="connsiteY10" fmla="*/ 56421 h 820152"/>
                <a:gd name="connsiteX11" fmla="*/ 1830575 w 1830575"/>
                <a:gd name="connsiteY11" fmla="*/ 769636 h 820152"/>
                <a:gd name="connsiteX12" fmla="*/ 1780059 w 1830575"/>
                <a:gd name="connsiteY12" fmla="*/ 820152 h 820152"/>
                <a:gd name="connsiteX13" fmla="*/ 50516 w 1830575"/>
                <a:gd name="connsiteY13" fmla="*/ 820152 h 820152"/>
                <a:gd name="connsiteX14" fmla="*/ 0 w 1830575"/>
                <a:gd name="connsiteY14" fmla="*/ 769636 h 820152"/>
                <a:gd name="connsiteX15" fmla="*/ 0 w 1830575"/>
                <a:gd name="connsiteY15" fmla="*/ 56421 h 82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30575" h="820152">
                  <a:moveTo>
                    <a:pt x="0" y="56421"/>
                  </a:moveTo>
                  <a:cubicBezTo>
                    <a:pt x="0" y="28522"/>
                    <a:pt x="22617" y="5905"/>
                    <a:pt x="50516" y="5905"/>
                  </a:cubicBezTo>
                  <a:lnTo>
                    <a:pt x="220436" y="6824"/>
                  </a:lnTo>
                  <a:lnTo>
                    <a:pt x="435388" y="3412"/>
                  </a:lnTo>
                  <a:lnTo>
                    <a:pt x="636693" y="0"/>
                  </a:lnTo>
                  <a:lnTo>
                    <a:pt x="872117" y="3412"/>
                  </a:lnTo>
                  <a:lnTo>
                    <a:pt x="1080245" y="6824"/>
                  </a:lnTo>
                  <a:lnTo>
                    <a:pt x="1332729" y="3412"/>
                  </a:lnTo>
                  <a:lnTo>
                    <a:pt x="1571564" y="3412"/>
                  </a:lnTo>
                  <a:lnTo>
                    <a:pt x="1780059" y="5905"/>
                  </a:lnTo>
                  <a:cubicBezTo>
                    <a:pt x="1807958" y="5905"/>
                    <a:pt x="1830575" y="28522"/>
                    <a:pt x="1830575" y="56421"/>
                  </a:cubicBezTo>
                  <a:lnTo>
                    <a:pt x="1830575" y="769636"/>
                  </a:lnTo>
                  <a:cubicBezTo>
                    <a:pt x="1830575" y="797535"/>
                    <a:pt x="1807958" y="820152"/>
                    <a:pt x="1780059" y="820152"/>
                  </a:cubicBezTo>
                  <a:lnTo>
                    <a:pt x="50516" y="820152"/>
                  </a:lnTo>
                  <a:cubicBezTo>
                    <a:pt x="22617" y="820152"/>
                    <a:pt x="0" y="797535"/>
                    <a:pt x="0" y="769636"/>
                  </a:cubicBezTo>
                  <a:lnTo>
                    <a:pt x="0" y="56421"/>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171450" indent="-171450">
                <a:buFont typeface="Arial" panose="020B0604020202020204" pitchFamily="34" charset="0"/>
                <a:buChar char="•"/>
              </a:pPr>
              <a:r>
                <a:rPr lang="en-US" sz="1200" dirty="0"/>
                <a:t>Controls</a:t>
              </a:r>
            </a:p>
            <a:p>
              <a:pPr marL="171450" indent="-171450">
                <a:buFont typeface="Arial" panose="020B0604020202020204" pitchFamily="34" charset="0"/>
                <a:buChar char="•"/>
              </a:pPr>
              <a:r>
                <a:rPr lang="en-US" sz="1200" dirty="0"/>
                <a:t>Alerts</a:t>
              </a:r>
            </a:p>
            <a:p>
              <a:pPr marL="171450" indent="-171450">
                <a:buFont typeface="Arial" panose="020B0604020202020204" pitchFamily="34" charset="0"/>
                <a:buChar char="•"/>
              </a:pPr>
              <a:r>
                <a:rPr lang="en-US" sz="1200" dirty="0"/>
                <a:t>Dash Boards</a:t>
              </a:r>
            </a:p>
            <a:p>
              <a:pPr marL="171450" indent="-171450">
                <a:buFont typeface="Arial" panose="020B0604020202020204" pitchFamily="34" charset="0"/>
                <a:buChar char="•"/>
              </a:pPr>
              <a:r>
                <a:rPr lang="en-US" sz="1200" dirty="0"/>
                <a:t>Transaction chaining</a:t>
              </a:r>
            </a:p>
          </p:txBody>
        </p:sp>
        <p:cxnSp>
          <p:nvCxnSpPr>
            <p:cNvPr id="24" name="Straight Arrow Connector 23">
              <a:extLst>
                <a:ext uri="{FF2B5EF4-FFF2-40B4-BE49-F238E27FC236}">
                  <a16:creationId xmlns:a16="http://schemas.microsoft.com/office/drawing/2014/main" id="{CC2DB3E7-0D08-4BB5-A994-D510ADEDD538}"/>
                </a:ext>
              </a:extLst>
            </p:cNvPr>
            <p:cNvCxnSpPr>
              <a:stCxn id="9" idx="3"/>
              <a:endCxn id="10" idx="1"/>
            </p:cNvCxnSpPr>
            <p:nvPr/>
          </p:nvCxnSpPr>
          <p:spPr>
            <a:xfrm>
              <a:off x="2605946" y="1836798"/>
              <a:ext cx="3204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46D3DDE-02C6-4A08-A678-BCFBA56BC39D}"/>
                </a:ext>
              </a:extLst>
            </p:cNvPr>
            <p:cNvCxnSpPr>
              <a:stCxn id="10" idx="3"/>
              <a:endCxn id="11" idx="1"/>
            </p:cNvCxnSpPr>
            <p:nvPr/>
          </p:nvCxnSpPr>
          <p:spPr>
            <a:xfrm>
              <a:off x="3843131" y="1836798"/>
              <a:ext cx="3204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4FBBDC2-94BB-453B-AA66-5B93B3612821}"/>
                </a:ext>
              </a:extLst>
            </p:cNvPr>
            <p:cNvCxnSpPr>
              <a:cxnSpLocks/>
              <a:stCxn id="11" idx="3"/>
            </p:cNvCxnSpPr>
            <p:nvPr/>
          </p:nvCxnSpPr>
          <p:spPr>
            <a:xfrm flipV="1">
              <a:off x="5080316" y="1829560"/>
              <a:ext cx="621433" cy="72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44852C5-1B1D-49C0-A8D5-6AFFD31D65A4}"/>
                </a:ext>
              </a:extLst>
            </p:cNvPr>
            <p:cNvCxnSpPr>
              <a:stCxn id="12" idx="3"/>
              <a:endCxn id="13" idx="1"/>
            </p:cNvCxnSpPr>
            <p:nvPr/>
          </p:nvCxnSpPr>
          <p:spPr>
            <a:xfrm>
              <a:off x="6618515" y="1836798"/>
              <a:ext cx="3090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6D7D8C8-8D11-44A7-80C3-472EC04B5379}"/>
                </a:ext>
              </a:extLst>
            </p:cNvPr>
            <p:cNvCxnSpPr>
              <a:stCxn id="13" idx="3"/>
              <a:endCxn id="14" idx="1"/>
            </p:cNvCxnSpPr>
            <p:nvPr/>
          </p:nvCxnSpPr>
          <p:spPr>
            <a:xfrm>
              <a:off x="7844341" y="1836798"/>
              <a:ext cx="3078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03D1665-7F6E-434C-8DA4-C3313F75C5F5}"/>
                </a:ext>
              </a:extLst>
            </p:cNvPr>
            <p:cNvCxnSpPr>
              <a:stCxn id="14" idx="3"/>
              <a:endCxn id="15" idx="1"/>
            </p:cNvCxnSpPr>
            <p:nvPr/>
          </p:nvCxnSpPr>
          <p:spPr>
            <a:xfrm>
              <a:off x="9068983" y="1836798"/>
              <a:ext cx="81299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DB6EE2CA-7C6D-4C01-9DD5-6C991279AAF4}"/>
                </a:ext>
              </a:extLst>
            </p:cNvPr>
            <p:cNvCxnSpPr>
              <a:cxnSpLocks/>
              <a:stCxn id="9" idx="2"/>
              <a:endCxn id="22" idx="2"/>
            </p:cNvCxnSpPr>
            <p:nvPr/>
          </p:nvCxnSpPr>
          <p:spPr>
            <a:xfrm rot="16200000" flipH="1">
              <a:off x="2236590" y="1929514"/>
              <a:ext cx="874783" cy="1052837"/>
            </a:xfrm>
            <a:prstGeom prst="bentConnector4">
              <a:avLst>
                <a:gd name="adj1" fmla="val 49610"/>
                <a:gd name="adj2" fmla="val 99648"/>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6933B55F-E468-4874-8597-35F0D5C1774F}"/>
                </a:ext>
              </a:extLst>
            </p:cNvPr>
            <p:cNvCxnSpPr>
              <a:cxnSpLocks/>
              <a:stCxn id="10" idx="2"/>
              <a:endCxn id="22" idx="5"/>
            </p:cNvCxnSpPr>
            <p:nvPr/>
          </p:nvCxnSpPr>
          <p:spPr>
            <a:xfrm rot="16200000" flipH="1">
              <a:off x="3182729" y="2220560"/>
              <a:ext cx="871371" cy="467333"/>
            </a:xfrm>
            <a:prstGeom prst="bentConnector4">
              <a:avLst>
                <a:gd name="adj1" fmla="val 49804"/>
                <a:gd name="adj2" fmla="val 10012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393E62C9-CC6A-4D0B-AEBE-09786FC4866D}"/>
                </a:ext>
              </a:extLst>
            </p:cNvPr>
            <p:cNvCxnSpPr>
              <a:cxnSpLocks/>
              <a:stCxn id="11" idx="2"/>
              <a:endCxn id="22" idx="7"/>
            </p:cNvCxnSpPr>
            <p:nvPr/>
          </p:nvCxnSpPr>
          <p:spPr>
            <a:xfrm rot="5400000">
              <a:off x="4031628" y="2299607"/>
              <a:ext cx="871371" cy="309240"/>
            </a:xfrm>
            <a:prstGeom prst="bentConnector4">
              <a:avLst>
                <a:gd name="adj1" fmla="val 49804"/>
                <a:gd name="adj2" fmla="val 10165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561EF7B3-E5F1-43FD-AF99-2599074D7048}"/>
                </a:ext>
              </a:extLst>
            </p:cNvPr>
            <p:cNvCxnSpPr>
              <a:cxnSpLocks/>
              <a:stCxn id="12" idx="2"/>
              <a:endCxn id="22" idx="10"/>
            </p:cNvCxnSpPr>
            <p:nvPr/>
          </p:nvCxnSpPr>
          <p:spPr>
            <a:xfrm rot="5400000">
              <a:off x="5023146" y="1805936"/>
              <a:ext cx="924380" cy="1349593"/>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245471FA-50B4-4139-A0CF-07EB1FA3A667}"/>
                </a:ext>
              </a:extLst>
            </p:cNvPr>
            <p:cNvCxnSpPr>
              <a:cxnSpLocks/>
              <a:stCxn id="13" idx="2"/>
            </p:cNvCxnSpPr>
            <p:nvPr/>
          </p:nvCxnSpPr>
          <p:spPr>
            <a:xfrm rot="5400000">
              <a:off x="5527006" y="1302076"/>
              <a:ext cx="1142486" cy="2575419"/>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8C911FA6-E5D3-4D31-B347-BD38B6CD65B4}"/>
                </a:ext>
              </a:extLst>
            </p:cNvPr>
            <p:cNvCxnSpPr>
              <a:cxnSpLocks/>
              <a:stCxn id="14" idx="2"/>
            </p:cNvCxnSpPr>
            <p:nvPr/>
          </p:nvCxnSpPr>
          <p:spPr>
            <a:xfrm rot="5400000">
              <a:off x="6040711" y="788371"/>
              <a:ext cx="1339718" cy="3800061"/>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5396F903-17B0-45E7-AA59-3C20ED9DBB88}"/>
                </a:ext>
              </a:extLst>
            </p:cNvPr>
            <p:cNvCxnSpPr>
              <a:cxnSpLocks/>
              <a:stCxn id="15" idx="2"/>
            </p:cNvCxnSpPr>
            <p:nvPr/>
          </p:nvCxnSpPr>
          <p:spPr>
            <a:xfrm rot="5400000">
              <a:off x="7010467" y="24240"/>
              <a:ext cx="1253269" cy="5692633"/>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5631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B9D4D-16A7-451F-AE35-7C8E6CCBDF15}"/>
              </a:ext>
            </a:extLst>
          </p:cNvPr>
          <p:cNvSpPr>
            <a:spLocks noGrp="1"/>
          </p:cNvSpPr>
          <p:nvPr>
            <p:ph type="title"/>
          </p:nvPr>
        </p:nvSpPr>
        <p:spPr>
          <a:xfrm>
            <a:off x="838200" y="167772"/>
            <a:ext cx="10515600" cy="656850"/>
          </a:xfrm>
        </p:spPr>
        <p:txBody>
          <a:bodyPr>
            <a:normAutofit fontScale="90000"/>
          </a:bodyPr>
          <a:lstStyle/>
          <a:p>
            <a:r>
              <a:rPr lang="en-US" dirty="0"/>
              <a:t>phased approach</a:t>
            </a:r>
          </a:p>
        </p:txBody>
      </p:sp>
      <p:sp>
        <p:nvSpPr>
          <p:cNvPr id="3" name="Content Placeholder 2">
            <a:extLst>
              <a:ext uri="{FF2B5EF4-FFF2-40B4-BE49-F238E27FC236}">
                <a16:creationId xmlns:a16="http://schemas.microsoft.com/office/drawing/2014/main" id="{2F717663-35C2-480D-9A0B-51B62C6D57BE}"/>
              </a:ext>
            </a:extLst>
          </p:cNvPr>
          <p:cNvSpPr>
            <a:spLocks noGrp="1"/>
          </p:cNvSpPr>
          <p:nvPr>
            <p:ph idx="1"/>
          </p:nvPr>
        </p:nvSpPr>
        <p:spPr>
          <a:xfrm>
            <a:off x="398512" y="3689975"/>
            <a:ext cx="11470758" cy="2832305"/>
          </a:xfrm>
        </p:spPr>
        <p:txBody>
          <a:bodyPr>
            <a:normAutofit fontScale="70000" lnSpcReduction="20000"/>
          </a:bodyPr>
          <a:lstStyle/>
          <a:p>
            <a:r>
              <a:rPr lang="en-US" dirty="0"/>
              <a:t>Among the key aspects of implementation was a large discovery work; analyzing each aspect of mainframe application</a:t>
            </a:r>
          </a:p>
          <a:p>
            <a:r>
              <a:rPr lang="en-US" dirty="0"/>
              <a:t>Technical implementation of API was completed first followed by thorough testing of build infrastructure on OpenShift</a:t>
            </a:r>
          </a:p>
          <a:p>
            <a:r>
              <a:rPr lang="en-US" dirty="0"/>
              <a:t>Delivery was divided into phases: the new App was progressively loaded with transactions per segment per phase, keeping Mainframe app serving the rest traffic in parallel </a:t>
            </a:r>
          </a:p>
          <a:p>
            <a:r>
              <a:rPr lang="en-US" dirty="0"/>
              <a:t>After all phases were transitioned to new App, and warranty period was crossed, the mainframe app was retired </a:t>
            </a:r>
          </a:p>
          <a:p>
            <a:r>
              <a:rPr lang="en-US" dirty="0"/>
              <a:t>Later, the new App onboarded several new integrations, expanding the clientele of the services provided</a:t>
            </a:r>
          </a:p>
        </p:txBody>
      </p:sp>
      <p:sp>
        <p:nvSpPr>
          <p:cNvPr id="4" name="Date Placeholder 3">
            <a:extLst>
              <a:ext uri="{FF2B5EF4-FFF2-40B4-BE49-F238E27FC236}">
                <a16:creationId xmlns:a16="http://schemas.microsoft.com/office/drawing/2014/main" id="{81DD227C-DC79-4C56-A473-DBF3B90794E8}"/>
              </a:ext>
            </a:extLst>
          </p:cNvPr>
          <p:cNvSpPr>
            <a:spLocks noGrp="1"/>
          </p:cNvSpPr>
          <p:nvPr>
            <p:ph type="dt" sz="half" idx="10"/>
          </p:nvPr>
        </p:nvSpPr>
        <p:spPr/>
        <p:txBody>
          <a:bodyPr/>
          <a:lstStyle/>
          <a:p>
            <a:fld id="{E784F7DB-5925-4BC8-AF45-6085BD5C421D}" type="datetime1">
              <a:rPr lang="en-US" smtClean="0"/>
              <a:t>7/8/2021</a:t>
            </a:fld>
            <a:endParaRPr lang="en-US"/>
          </a:p>
        </p:txBody>
      </p:sp>
      <p:sp>
        <p:nvSpPr>
          <p:cNvPr id="5" name="Footer Placeholder 4">
            <a:extLst>
              <a:ext uri="{FF2B5EF4-FFF2-40B4-BE49-F238E27FC236}">
                <a16:creationId xmlns:a16="http://schemas.microsoft.com/office/drawing/2014/main" id="{54AB13AA-8055-4B49-BFED-4D67B7D4E5FE}"/>
              </a:ext>
            </a:extLst>
          </p:cNvPr>
          <p:cNvSpPr>
            <a:spLocks noGrp="1"/>
          </p:cNvSpPr>
          <p:nvPr>
            <p:ph type="ftr" sz="quarter" idx="11"/>
          </p:nvPr>
        </p:nvSpPr>
        <p:spPr/>
        <p:txBody>
          <a:bodyPr/>
          <a:lstStyle/>
          <a:p>
            <a:r>
              <a:rPr lang="en-US"/>
              <a:t>ANR personal deck</a:t>
            </a:r>
          </a:p>
        </p:txBody>
      </p:sp>
      <p:sp>
        <p:nvSpPr>
          <p:cNvPr id="6" name="Slide Number Placeholder 5">
            <a:extLst>
              <a:ext uri="{FF2B5EF4-FFF2-40B4-BE49-F238E27FC236}">
                <a16:creationId xmlns:a16="http://schemas.microsoft.com/office/drawing/2014/main" id="{50FBAAC6-E8CC-4D8C-A9E7-C0E13055BB52}"/>
              </a:ext>
            </a:extLst>
          </p:cNvPr>
          <p:cNvSpPr>
            <a:spLocks noGrp="1"/>
          </p:cNvSpPr>
          <p:nvPr>
            <p:ph type="sldNum" sz="quarter" idx="12"/>
          </p:nvPr>
        </p:nvSpPr>
        <p:spPr/>
        <p:txBody>
          <a:bodyPr/>
          <a:lstStyle/>
          <a:p>
            <a:fld id="{A83CC0C5-CE4C-4EBB-A79A-8E99FB9A0FA6}" type="slidenum">
              <a:rPr lang="en-US" smtClean="0"/>
              <a:t>7</a:t>
            </a:fld>
            <a:endParaRPr lang="en-US"/>
          </a:p>
        </p:txBody>
      </p:sp>
      <p:cxnSp>
        <p:nvCxnSpPr>
          <p:cNvPr id="7" name="Straight Connector 6">
            <a:extLst>
              <a:ext uri="{FF2B5EF4-FFF2-40B4-BE49-F238E27FC236}">
                <a16:creationId xmlns:a16="http://schemas.microsoft.com/office/drawing/2014/main" id="{9863B83A-909F-4414-B09E-6E044BB421BE}"/>
              </a:ext>
            </a:extLst>
          </p:cNvPr>
          <p:cNvCxnSpPr/>
          <p:nvPr/>
        </p:nvCxnSpPr>
        <p:spPr>
          <a:xfrm>
            <a:off x="290945" y="844942"/>
            <a:ext cx="11513128" cy="0"/>
          </a:xfrm>
          <a:prstGeom prst="line">
            <a:avLst/>
          </a:prstGeom>
          <a:ln w="15875"/>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28593C56-5D8F-4502-8F7E-E3D83E3E29D9}"/>
              </a:ext>
            </a:extLst>
          </p:cNvPr>
          <p:cNvGrpSpPr/>
          <p:nvPr/>
        </p:nvGrpSpPr>
        <p:grpSpPr>
          <a:xfrm>
            <a:off x="270776" y="942561"/>
            <a:ext cx="11522712" cy="2736647"/>
            <a:chOff x="270776" y="1121853"/>
            <a:chExt cx="11522712" cy="2736647"/>
          </a:xfrm>
        </p:grpSpPr>
        <p:sp>
          <p:nvSpPr>
            <p:cNvPr id="8" name="Arrow: Right 7">
              <a:extLst>
                <a:ext uri="{FF2B5EF4-FFF2-40B4-BE49-F238E27FC236}">
                  <a16:creationId xmlns:a16="http://schemas.microsoft.com/office/drawing/2014/main" id="{B415E75D-6DDC-4912-8DDF-95D41339E680}"/>
                </a:ext>
              </a:extLst>
            </p:cNvPr>
            <p:cNvSpPr/>
            <p:nvPr/>
          </p:nvSpPr>
          <p:spPr>
            <a:xfrm>
              <a:off x="398513" y="1135531"/>
              <a:ext cx="11357196" cy="49003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timeline</a:t>
              </a:r>
            </a:p>
          </p:txBody>
        </p:sp>
        <p:sp>
          <p:nvSpPr>
            <p:cNvPr id="10" name="Arrow: Up 9">
              <a:extLst>
                <a:ext uri="{FF2B5EF4-FFF2-40B4-BE49-F238E27FC236}">
                  <a16:creationId xmlns:a16="http://schemas.microsoft.com/office/drawing/2014/main" id="{A48141B5-2F02-444D-B3F4-AF10A4123CFD}"/>
                </a:ext>
              </a:extLst>
            </p:cNvPr>
            <p:cNvSpPr/>
            <p:nvPr/>
          </p:nvSpPr>
          <p:spPr>
            <a:xfrm>
              <a:off x="2528850" y="1623559"/>
              <a:ext cx="1613632" cy="1209288"/>
            </a:xfrm>
            <a:prstGeom prst="upArrow">
              <a:avLst>
                <a:gd name="adj1" fmla="val 75291"/>
                <a:gd name="adj2" fmla="val 26307"/>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sz="1400" dirty="0"/>
                <a:t>2018 Q1</a:t>
              </a:r>
            </a:p>
            <a:p>
              <a:pPr algn="ctr"/>
              <a:r>
                <a:rPr lang="en-US" sz="1400" dirty="0"/>
                <a:t>IU65, SG ACA</a:t>
              </a:r>
            </a:p>
          </p:txBody>
        </p:sp>
        <p:sp>
          <p:nvSpPr>
            <p:cNvPr id="11" name="Arrow: Up 10">
              <a:extLst>
                <a:ext uri="{FF2B5EF4-FFF2-40B4-BE49-F238E27FC236}">
                  <a16:creationId xmlns:a16="http://schemas.microsoft.com/office/drawing/2014/main" id="{D95DD1EB-EF3B-4683-A00C-6E223184945D}"/>
                </a:ext>
              </a:extLst>
            </p:cNvPr>
            <p:cNvSpPr/>
            <p:nvPr/>
          </p:nvSpPr>
          <p:spPr>
            <a:xfrm>
              <a:off x="4201219" y="1608956"/>
              <a:ext cx="1613632" cy="1209288"/>
            </a:xfrm>
            <a:prstGeom prst="upArrow">
              <a:avLst>
                <a:gd name="adj1" fmla="val 75291"/>
                <a:gd name="adj2" fmla="val 26307"/>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sz="1400" dirty="0"/>
                <a:t>2018 Q2</a:t>
              </a:r>
            </a:p>
            <a:p>
              <a:pPr algn="ctr"/>
              <a:r>
                <a:rPr lang="en-US" sz="1400" dirty="0"/>
                <a:t>IU65, SG </a:t>
              </a:r>
              <a:r>
                <a:rPr lang="en-US" sz="1400" dirty="0" err="1"/>
                <a:t>preACA</a:t>
              </a:r>
              <a:r>
                <a:rPr lang="en-US" sz="1400" dirty="0"/>
                <a:t>, LG std</a:t>
              </a:r>
            </a:p>
          </p:txBody>
        </p:sp>
        <p:sp>
          <p:nvSpPr>
            <p:cNvPr id="12" name="Arrow: Up 11">
              <a:extLst>
                <a:ext uri="{FF2B5EF4-FFF2-40B4-BE49-F238E27FC236}">
                  <a16:creationId xmlns:a16="http://schemas.microsoft.com/office/drawing/2014/main" id="{25AF707F-3D43-464E-8569-CAA218B95CB4}"/>
                </a:ext>
              </a:extLst>
            </p:cNvPr>
            <p:cNvSpPr/>
            <p:nvPr/>
          </p:nvSpPr>
          <p:spPr>
            <a:xfrm>
              <a:off x="5873588" y="1617260"/>
              <a:ext cx="1613632" cy="1209288"/>
            </a:xfrm>
            <a:prstGeom prst="upArrow">
              <a:avLst>
                <a:gd name="adj1" fmla="val 75291"/>
                <a:gd name="adj2" fmla="val 26307"/>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sz="1400" dirty="0"/>
                <a:t>2018 Q3</a:t>
              </a:r>
            </a:p>
            <a:p>
              <a:pPr algn="ctr"/>
              <a:r>
                <a:rPr lang="en-US" sz="1400" dirty="0"/>
                <a:t>O65 </a:t>
              </a:r>
            </a:p>
          </p:txBody>
        </p:sp>
        <p:sp>
          <p:nvSpPr>
            <p:cNvPr id="13" name="Arrow: Up 12">
              <a:extLst>
                <a:ext uri="{FF2B5EF4-FFF2-40B4-BE49-F238E27FC236}">
                  <a16:creationId xmlns:a16="http://schemas.microsoft.com/office/drawing/2014/main" id="{C745FC99-48EA-4138-AA92-C7122600D289}"/>
                </a:ext>
              </a:extLst>
            </p:cNvPr>
            <p:cNvSpPr/>
            <p:nvPr/>
          </p:nvSpPr>
          <p:spPr>
            <a:xfrm>
              <a:off x="7547298" y="1600920"/>
              <a:ext cx="1613633" cy="1209288"/>
            </a:xfrm>
            <a:prstGeom prst="upArrow">
              <a:avLst>
                <a:gd name="adj1" fmla="val 75291"/>
                <a:gd name="adj2" fmla="val 26307"/>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sz="1400" dirty="0"/>
                <a:t>2018 Q4</a:t>
              </a:r>
            </a:p>
            <a:p>
              <a:pPr algn="ctr"/>
              <a:r>
                <a:rPr lang="en-US" sz="1400" dirty="0"/>
                <a:t>LG grp </a:t>
              </a:r>
              <a:r>
                <a:rPr lang="en-US" sz="1400" dirty="0" err="1"/>
                <a:t>sp</a:t>
              </a:r>
              <a:r>
                <a:rPr lang="en-US" sz="1400" dirty="0"/>
                <a:t>, LG steerage </a:t>
              </a:r>
            </a:p>
          </p:txBody>
        </p:sp>
        <p:sp>
          <p:nvSpPr>
            <p:cNvPr id="14" name="Arrow: Up 13">
              <a:extLst>
                <a:ext uri="{FF2B5EF4-FFF2-40B4-BE49-F238E27FC236}">
                  <a16:creationId xmlns:a16="http://schemas.microsoft.com/office/drawing/2014/main" id="{0F6D658F-636F-46CE-A5CC-33909C6B72C5}"/>
                </a:ext>
              </a:extLst>
            </p:cNvPr>
            <p:cNvSpPr/>
            <p:nvPr/>
          </p:nvSpPr>
          <p:spPr>
            <a:xfrm>
              <a:off x="270776" y="1623559"/>
              <a:ext cx="547255" cy="1637552"/>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7583384-BD99-4486-B35B-FA684362CA3C}"/>
                </a:ext>
              </a:extLst>
            </p:cNvPr>
            <p:cNvSpPr txBox="1"/>
            <p:nvPr/>
          </p:nvSpPr>
          <p:spPr>
            <a:xfrm>
              <a:off x="290945" y="3335280"/>
              <a:ext cx="1217365" cy="523220"/>
            </a:xfrm>
            <a:prstGeom prst="rect">
              <a:avLst/>
            </a:prstGeom>
            <a:noFill/>
          </p:spPr>
          <p:txBody>
            <a:bodyPr wrap="square" rtlCol="0">
              <a:spAutoFit/>
            </a:bodyPr>
            <a:lstStyle/>
            <a:p>
              <a:r>
                <a:rPr lang="en-US" sz="1400" dirty="0"/>
                <a:t>Dec 2016 Inception</a:t>
              </a:r>
            </a:p>
          </p:txBody>
        </p:sp>
        <p:sp>
          <p:nvSpPr>
            <p:cNvPr id="16" name="Arrow: Up 15">
              <a:extLst>
                <a:ext uri="{FF2B5EF4-FFF2-40B4-BE49-F238E27FC236}">
                  <a16:creationId xmlns:a16="http://schemas.microsoft.com/office/drawing/2014/main" id="{B44EC1A3-98FD-4885-B9ED-2A0D7811BE23}"/>
                </a:ext>
              </a:extLst>
            </p:cNvPr>
            <p:cNvSpPr/>
            <p:nvPr/>
          </p:nvSpPr>
          <p:spPr>
            <a:xfrm>
              <a:off x="9229128" y="1624562"/>
              <a:ext cx="547255" cy="1637552"/>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a:p>
          </p:txBody>
        </p:sp>
        <p:sp>
          <p:nvSpPr>
            <p:cNvPr id="17" name="TextBox 16">
              <a:extLst>
                <a:ext uri="{FF2B5EF4-FFF2-40B4-BE49-F238E27FC236}">
                  <a16:creationId xmlns:a16="http://schemas.microsoft.com/office/drawing/2014/main" id="{2FB05B76-BD95-49C2-A97E-DDDDF9F9A0CD}"/>
                </a:ext>
              </a:extLst>
            </p:cNvPr>
            <p:cNvSpPr txBox="1"/>
            <p:nvPr/>
          </p:nvSpPr>
          <p:spPr>
            <a:xfrm>
              <a:off x="8894074" y="3320875"/>
              <a:ext cx="1217365" cy="523220"/>
            </a:xfrm>
            <a:prstGeom prst="rect">
              <a:avLst/>
            </a:prstGeom>
            <a:noFill/>
          </p:spPr>
          <p:txBody>
            <a:bodyPr wrap="square" rtlCol="0">
              <a:spAutoFit/>
            </a:bodyPr>
            <a:lstStyle/>
            <a:p>
              <a:r>
                <a:rPr lang="en-US" sz="1400" dirty="0"/>
                <a:t>Mar 2019 Warranty end</a:t>
              </a:r>
            </a:p>
          </p:txBody>
        </p:sp>
        <p:sp>
          <p:nvSpPr>
            <p:cNvPr id="18" name="Arrow: Up 17">
              <a:extLst>
                <a:ext uri="{FF2B5EF4-FFF2-40B4-BE49-F238E27FC236}">
                  <a16:creationId xmlns:a16="http://schemas.microsoft.com/office/drawing/2014/main" id="{78AF7ED9-D9C4-4A01-81A5-10684EE7C014}"/>
                </a:ext>
              </a:extLst>
            </p:cNvPr>
            <p:cNvSpPr/>
            <p:nvPr/>
          </p:nvSpPr>
          <p:spPr>
            <a:xfrm>
              <a:off x="851350" y="1626266"/>
              <a:ext cx="1613632" cy="1209288"/>
            </a:xfrm>
            <a:prstGeom prst="upArrow">
              <a:avLst>
                <a:gd name="adj1" fmla="val 75291"/>
                <a:gd name="adj2" fmla="val 26307"/>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sz="1400" dirty="0"/>
                <a:t>2017</a:t>
              </a:r>
            </a:p>
            <a:p>
              <a:pPr algn="ctr"/>
              <a:r>
                <a:rPr lang="en-US" sz="1400" dirty="0"/>
                <a:t>Discovery, analysis, tech release</a:t>
              </a:r>
            </a:p>
          </p:txBody>
        </p:sp>
        <p:sp>
          <p:nvSpPr>
            <p:cNvPr id="19" name="TextBox 18">
              <a:extLst>
                <a:ext uri="{FF2B5EF4-FFF2-40B4-BE49-F238E27FC236}">
                  <a16:creationId xmlns:a16="http://schemas.microsoft.com/office/drawing/2014/main" id="{2B73A80A-DD7D-4BFA-AE11-E7A3BD32AEC1}"/>
                </a:ext>
              </a:extLst>
            </p:cNvPr>
            <p:cNvSpPr txBox="1"/>
            <p:nvPr/>
          </p:nvSpPr>
          <p:spPr>
            <a:xfrm>
              <a:off x="9663150" y="1500299"/>
              <a:ext cx="1930399"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On-going</a:t>
              </a:r>
            </a:p>
            <a:p>
              <a:pPr marL="285750" indent="-285750">
                <a:buFont typeface="Arial" panose="020B0604020202020204" pitchFamily="34" charset="0"/>
                <a:buChar char="•"/>
              </a:pPr>
              <a:r>
                <a:rPr lang="en-US" sz="1400" dirty="0"/>
                <a:t>Many integrations added</a:t>
              </a:r>
            </a:p>
          </p:txBody>
        </p:sp>
        <p:sp>
          <p:nvSpPr>
            <p:cNvPr id="20" name="Lightning Bolt 19">
              <a:extLst>
                <a:ext uri="{FF2B5EF4-FFF2-40B4-BE49-F238E27FC236}">
                  <a16:creationId xmlns:a16="http://schemas.microsoft.com/office/drawing/2014/main" id="{F9B3D0FE-50F4-4ADB-AAC8-6ACE4779E2E7}"/>
                </a:ext>
              </a:extLst>
            </p:cNvPr>
            <p:cNvSpPr/>
            <p:nvPr/>
          </p:nvSpPr>
          <p:spPr>
            <a:xfrm>
              <a:off x="10992961" y="1121853"/>
              <a:ext cx="280894" cy="738664"/>
            </a:xfrm>
            <a:prstGeom prst="lightningBol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Arrow: Up 20">
              <a:extLst>
                <a:ext uri="{FF2B5EF4-FFF2-40B4-BE49-F238E27FC236}">
                  <a16:creationId xmlns:a16="http://schemas.microsoft.com/office/drawing/2014/main" id="{CF359E2B-6DDE-4C5E-8CBF-DDC3088F7040}"/>
                </a:ext>
              </a:extLst>
            </p:cNvPr>
            <p:cNvSpPr/>
            <p:nvPr/>
          </p:nvSpPr>
          <p:spPr>
            <a:xfrm>
              <a:off x="11072906" y="2016778"/>
              <a:ext cx="218362" cy="1120869"/>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a:p>
          </p:txBody>
        </p:sp>
        <p:sp>
          <p:nvSpPr>
            <p:cNvPr id="22" name="TextBox 21">
              <a:extLst>
                <a:ext uri="{FF2B5EF4-FFF2-40B4-BE49-F238E27FC236}">
                  <a16:creationId xmlns:a16="http://schemas.microsoft.com/office/drawing/2014/main" id="{02C07FB3-C591-4CBB-B82F-F22A6B600F2E}"/>
                </a:ext>
              </a:extLst>
            </p:cNvPr>
            <p:cNvSpPr txBox="1"/>
            <p:nvPr/>
          </p:nvSpPr>
          <p:spPr>
            <a:xfrm>
              <a:off x="10405317" y="3167390"/>
              <a:ext cx="1388171" cy="523220"/>
            </a:xfrm>
            <a:prstGeom prst="rect">
              <a:avLst/>
            </a:prstGeom>
            <a:noFill/>
          </p:spPr>
          <p:txBody>
            <a:bodyPr wrap="square" rtlCol="0">
              <a:spAutoFit/>
            </a:bodyPr>
            <a:lstStyle/>
            <a:p>
              <a:r>
                <a:rPr lang="en-US" sz="1400" dirty="0"/>
                <a:t>Dec 2020</a:t>
              </a:r>
            </a:p>
            <a:p>
              <a:r>
                <a:rPr lang="en-US" sz="1400" dirty="0"/>
                <a:t>Team fractured</a:t>
              </a:r>
            </a:p>
          </p:txBody>
        </p:sp>
      </p:grpSp>
    </p:spTree>
    <p:extLst>
      <p:ext uri="{BB962C8B-B14F-4D97-AF65-F5344CB8AC3E}">
        <p14:creationId xmlns:p14="http://schemas.microsoft.com/office/powerpoint/2010/main" val="3013352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12546-0333-47B7-BA13-B40D2823D8CF}"/>
              </a:ext>
            </a:extLst>
          </p:cNvPr>
          <p:cNvSpPr>
            <a:spLocks noGrp="1"/>
          </p:cNvSpPr>
          <p:nvPr>
            <p:ph type="title"/>
          </p:nvPr>
        </p:nvSpPr>
        <p:spPr>
          <a:xfrm>
            <a:off x="838200" y="114122"/>
            <a:ext cx="10515600" cy="668804"/>
          </a:xfrm>
        </p:spPr>
        <p:txBody>
          <a:bodyPr>
            <a:normAutofit fontScale="90000"/>
          </a:bodyPr>
          <a:lstStyle/>
          <a:p>
            <a:r>
              <a:rPr lang="en-US" dirty="0"/>
              <a:t>operational excellence</a:t>
            </a:r>
          </a:p>
        </p:txBody>
      </p:sp>
      <p:sp>
        <p:nvSpPr>
          <p:cNvPr id="3" name="Content Placeholder 2">
            <a:extLst>
              <a:ext uri="{FF2B5EF4-FFF2-40B4-BE49-F238E27FC236}">
                <a16:creationId xmlns:a16="http://schemas.microsoft.com/office/drawing/2014/main" id="{AB95CB54-F258-412A-A895-5B513AB1859C}"/>
              </a:ext>
            </a:extLst>
          </p:cNvPr>
          <p:cNvSpPr>
            <a:spLocks noGrp="1"/>
          </p:cNvSpPr>
          <p:nvPr>
            <p:ph idx="1"/>
          </p:nvPr>
        </p:nvSpPr>
        <p:spPr>
          <a:xfrm>
            <a:off x="838200" y="956235"/>
            <a:ext cx="10515600" cy="5220728"/>
          </a:xfrm>
        </p:spPr>
        <p:txBody>
          <a:bodyPr/>
          <a:lstStyle/>
          <a:p>
            <a:r>
              <a:rPr lang="en-US" dirty="0"/>
              <a:t>Maintaining a bin list of improvement items</a:t>
            </a:r>
          </a:p>
          <a:p>
            <a:r>
              <a:rPr lang="en-US" dirty="0"/>
              <a:t>Taking up these improvements at slightest opportunity</a:t>
            </a:r>
          </a:p>
          <a:p>
            <a:r>
              <a:rPr lang="en-US" dirty="0"/>
              <a:t>Continuously monitoring production system and identifying improvements</a:t>
            </a:r>
          </a:p>
          <a:p>
            <a:r>
              <a:rPr lang="en-US" dirty="0"/>
              <a:t>Regularly scanning code through SonarQube and refactoring the application</a:t>
            </a:r>
          </a:p>
          <a:p>
            <a:r>
              <a:rPr lang="en-US" dirty="0"/>
              <a:t>Maintaining up to date documentation of the design as well as the process around the application support</a:t>
            </a:r>
          </a:p>
          <a:p>
            <a:r>
              <a:rPr lang="en-US" dirty="0"/>
              <a:t>Interacting with interfacing teams .. Being responsive to queries and tickets and establishing a solid rapport with all </a:t>
            </a:r>
          </a:p>
        </p:txBody>
      </p:sp>
      <p:sp>
        <p:nvSpPr>
          <p:cNvPr id="4" name="Date Placeholder 3">
            <a:extLst>
              <a:ext uri="{FF2B5EF4-FFF2-40B4-BE49-F238E27FC236}">
                <a16:creationId xmlns:a16="http://schemas.microsoft.com/office/drawing/2014/main" id="{95295036-B460-404A-95DE-FA5BBBDE30F4}"/>
              </a:ext>
            </a:extLst>
          </p:cNvPr>
          <p:cNvSpPr>
            <a:spLocks noGrp="1"/>
          </p:cNvSpPr>
          <p:nvPr>
            <p:ph type="dt" sz="half" idx="10"/>
          </p:nvPr>
        </p:nvSpPr>
        <p:spPr/>
        <p:txBody>
          <a:bodyPr/>
          <a:lstStyle/>
          <a:p>
            <a:fld id="{E784F7DB-5925-4BC8-AF45-6085BD5C421D}" type="datetime1">
              <a:rPr lang="en-US" smtClean="0"/>
              <a:t>7/8/2021</a:t>
            </a:fld>
            <a:endParaRPr lang="en-US"/>
          </a:p>
        </p:txBody>
      </p:sp>
      <p:sp>
        <p:nvSpPr>
          <p:cNvPr id="5" name="Footer Placeholder 4">
            <a:extLst>
              <a:ext uri="{FF2B5EF4-FFF2-40B4-BE49-F238E27FC236}">
                <a16:creationId xmlns:a16="http://schemas.microsoft.com/office/drawing/2014/main" id="{5C12DC41-70E5-421C-AAF0-E489E5AA3383}"/>
              </a:ext>
            </a:extLst>
          </p:cNvPr>
          <p:cNvSpPr>
            <a:spLocks noGrp="1"/>
          </p:cNvSpPr>
          <p:nvPr>
            <p:ph type="ftr" sz="quarter" idx="11"/>
          </p:nvPr>
        </p:nvSpPr>
        <p:spPr/>
        <p:txBody>
          <a:bodyPr/>
          <a:lstStyle/>
          <a:p>
            <a:r>
              <a:rPr lang="en-US"/>
              <a:t>ANR personal deck</a:t>
            </a:r>
          </a:p>
        </p:txBody>
      </p:sp>
      <p:sp>
        <p:nvSpPr>
          <p:cNvPr id="6" name="Slide Number Placeholder 5">
            <a:extLst>
              <a:ext uri="{FF2B5EF4-FFF2-40B4-BE49-F238E27FC236}">
                <a16:creationId xmlns:a16="http://schemas.microsoft.com/office/drawing/2014/main" id="{97228295-581E-4D3E-A0AC-375ED6994858}"/>
              </a:ext>
            </a:extLst>
          </p:cNvPr>
          <p:cNvSpPr>
            <a:spLocks noGrp="1"/>
          </p:cNvSpPr>
          <p:nvPr>
            <p:ph type="sldNum" sz="quarter" idx="12"/>
          </p:nvPr>
        </p:nvSpPr>
        <p:spPr/>
        <p:txBody>
          <a:bodyPr/>
          <a:lstStyle/>
          <a:p>
            <a:fld id="{A83CC0C5-CE4C-4EBB-A79A-8E99FB9A0FA6}" type="slidenum">
              <a:rPr lang="en-US" smtClean="0"/>
              <a:t>8</a:t>
            </a:fld>
            <a:endParaRPr lang="en-US"/>
          </a:p>
        </p:txBody>
      </p:sp>
      <p:cxnSp>
        <p:nvCxnSpPr>
          <p:cNvPr id="7" name="Straight Connector 6">
            <a:extLst>
              <a:ext uri="{FF2B5EF4-FFF2-40B4-BE49-F238E27FC236}">
                <a16:creationId xmlns:a16="http://schemas.microsoft.com/office/drawing/2014/main" id="{700C52CE-9443-4BE2-8846-1CFFDEC39EDB}"/>
              </a:ext>
            </a:extLst>
          </p:cNvPr>
          <p:cNvCxnSpPr/>
          <p:nvPr/>
        </p:nvCxnSpPr>
        <p:spPr>
          <a:xfrm>
            <a:off x="290945" y="803097"/>
            <a:ext cx="11513128" cy="0"/>
          </a:xfrm>
          <a:prstGeom prst="line">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953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12546-0333-47B7-BA13-B40D2823D8CF}"/>
              </a:ext>
            </a:extLst>
          </p:cNvPr>
          <p:cNvSpPr>
            <a:spLocks noGrp="1"/>
          </p:cNvSpPr>
          <p:nvPr>
            <p:ph type="title"/>
          </p:nvPr>
        </p:nvSpPr>
        <p:spPr>
          <a:xfrm>
            <a:off x="838200" y="114122"/>
            <a:ext cx="10515600" cy="668804"/>
          </a:xfrm>
        </p:spPr>
        <p:txBody>
          <a:bodyPr>
            <a:normAutofit fontScale="90000"/>
          </a:bodyPr>
          <a:lstStyle/>
          <a:p>
            <a:r>
              <a:rPr lang="en-US" dirty="0"/>
              <a:t>Shelf-life vs non-functional code</a:t>
            </a:r>
          </a:p>
        </p:txBody>
      </p:sp>
      <p:sp>
        <p:nvSpPr>
          <p:cNvPr id="4" name="Date Placeholder 3">
            <a:extLst>
              <a:ext uri="{FF2B5EF4-FFF2-40B4-BE49-F238E27FC236}">
                <a16:creationId xmlns:a16="http://schemas.microsoft.com/office/drawing/2014/main" id="{95295036-B460-404A-95DE-FA5BBBDE30F4}"/>
              </a:ext>
            </a:extLst>
          </p:cNvPr>
          <p:cNvSpPr>
            <a:spLocks noGrp="1"/>
          </p:cNvSpPr>
          <p:nvPr>
            <p:ph type="dt" sz="half" idx="10"/>
          </p:nvPr>
        </p:nvSpPr>
        <p:spPr/>
        <p:txBody>
          <a:bodyPr/>
          <a:lstStyle/>
          <a:p>
            <a:fld id="{E784F7DB-5925-4BC8-AF45-6085BD5C421D}" type="datetime1">
              <a:rPr lang="en-US" smtClean="0"/>
              <a:t>7/9/2021</a:t>
            </a:fld>
            <a:endParaRPr lang="en-US"/>
          </a:p>
        </p:txBody>
      </p:sp>
      <p:sp>
        <p:nvSpPr>
          <p:cNvPr id="5" name="Footer Placeholder 4">
            <a:extLst>
              <a:ext uri="{FF2B5EF4-FFF2-40B4-BE49-F238E27FC236}">
                <a16:creationId xmlns:a16="http://schemas.microsoft.com/office/drawing/2014/main" id="{5C12DC41-70E5-421C-AAF0-E489E5AA3383}"/>
              </a:ext>
            </a:extLst>
          </p:cNvPr>
          <p:cNvSpPr>
            <a:spLocks noGrp="1"/>
          </p:cNvSpPr>
          <p:nvPr>
            <p:ph type="ftr" sz="quarter" idx="11"/>
          </p:nvPr>
        </p:nvSpPr>
        <p:spPr/>
        <p:txBody>
          <a:bodyPr/>
          <a:lstStyle/>
          <a:p>
            <a:r>
              <a:rPr lang="en-US"/>
              <a:t>ANR personal deck</a:t>
            </a:r>
          </a:p>
        </p:txBody>
      </p:sp>
      <p:sp>
        <p:nvSpPr>
          <p:cNvPr id="6" name="Slide Number Placeholder 5">
            <a:extLst>
              <a:ext uri="{FF2B5EF4-FFF2-40B4-BE49-F238E27FC236}">
                <a16:creationId xmlns:a16="http://schemas.microsoft.com/office/drawing/2014/main" id="{97228295-581E-4D3E-A0AC-375ED6994858}"/>
              </a:ext>
            </a:extLst>
          </p:cNvPr>
          <p:cNvSpPr>
            <a:spLocks noGrp="1"/>
          </p:cNvSpPr>
          <p:nvPr>
            <p:ph type="sldNum" sz="quarter" idx="12"/>
          </p:nvPr>
        </p:nvSpPr>
        <p:spPr/>
        <p:txBody>
          <a:bodyPr/>
          <a:lstStyle/>
          <a:p>
            <a:fld id="{A83CC0C5-CE4C-4EBB-A79A-8E99FB9A0FA6}" type="slidenum">
              <a:rPr lang="en-US" smtClean="0"/>
              <a:t>9</a:t>
            </a:fld>
            <a:endParaRPr lang="en-US"/>
          </a:p>
        </p:txBody>
      </p:sp>
      <p:cxnSp>
        <p:nvCxnSpPr>
          <p:cNvPr id="7" name="Straight Connector 6">
            <a:extLst>
              <a:ext uri="{FF2B5EF4-FFF2-40B4-BE49-F238E27FC236}">
                <a16:creationId xmlns:a16="http://schemas.microsoft.com/office/drawing/2014/main" id="{700C52CE-9443-4BE2-8846-1CFFDEC39EDB}"/>
              </a:ext>
            </a:extLst>
          </p:cNvPr>
          <p:cNvCxnSpPr/>
          <p:nvPr/>
        </p:nvCxnSpPr>
        <p:spPr>
          <a:xfrm>
            <a:off x="290945" y="803097"/>
            <a:ext cx="11513128"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A7D72DB8-0EF7-4697-83B9-A6FB22CA796E}"/>
              </a:ext>
            </a:extLst>
          </p:cNvPr>
          <p:cNvSpPr/>
          <p:nvPr/>
        </p:nvSpPr>
        <p:spPr>
          <a:xfrm>
            <a:off x="1225176" y="884517"/>
            <a:ext cx="1852706" cy="34065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testability</a:t>
            </a:r>
          </a:p>
        </p:txBody>
      </p:sp>
      <p:sp>
        <p:nvSpPr>
          <p:cNvPr id="11" name="Rectangle: Rounded Corners 10">
            <a:extLst>
              <a:ext uri="{FF2B5EF4-FFF2-40B4-BE49-F238E27FC236}">
                <a16:creationId xmlns:a16="http://schemas.microsoft.com/office/drawing/2014/main" id="{2EA58731-E572-45FF-B75F-51681812DC6D}"/>
              </a:ext>
            </a:extLst>
          </p:cNvPr>
          <p:cNvSpPr/>
          <p:nvPr/>
        </p:nvSpPr>
        <p:spPr>
          <a:xfrm>
            <a:off x="1225176" y="1306594"/>
            <a:ext cx="1852706" cy="34065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Reducing complexity</a:t>
            </a:r>
          </a:p>
        </p:txBody>
      </p:sp>
      <p:sp>
        <p:nvSpPr>
          <p:cNvPr id="12" name="Rectangle: Rounded Corners 11">
            <a:extLst>
              <a:ext uri="{FF2B5EF4-FFF2-40B4-BE49-F238E27FC236}">
                <a16:creationId xmlns:a16="http://schemas.microsoft.com/office/drawing/2014/main" id="{A0CFE395-440A-4DAF-9DF3-630B80B2B625}"/>
              </a:ext>
            </a:extLst>
          </p:cNvPr>
          <p:cNvSpPr/>
          <p:nvPr/>
        </p:nvSpPr>
        <p:spPr>
          <a:xfrm>
            <a:off x="1225176" y="1728671"/>
            <a:ext cx="1852706" cy="34065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logging, </a:t>
            </a:r>
            <a:r>
              <a:rPr lang="en-US" sz="1400" dirty="0" err="1"/>
              <a:t>cntrol</a:t>
            </a:r>
            <a:r>
              <a:rPr lang="en-US" sz="1400" dirty="0"/>
              <a:t>/ alerts</a:t>
            </a:r>
          </a:p>
        </p:txBody>
      </p:sp>
      <p:sp>
        <p:nvSpPr>
          <p:cNvPr id="13" name="Rectangle: Rounded Corners 12">
            <a:extLst>
              <a:ext uri="{FF2B5EF4-FFF2-40B4-BE49-F238E27FC236}">
                <a16:creationId xmlns:a16="http://schemas.microsoft.com/office/drawing/2014/main" id="{01A624CF-38C9-467C-A803-A77E4C0CDDFF}"/>
              </a:ext>
            </a:extLst>
          </p:cNvPr>
          <p:cNvSpPr/>
          <p:nvPr/>
        </p:nvSpPr>
        <p:spPr>
          <a:xfrm>
            <a:off x="1225176" y="2150748"/>
            <a:ext cx="1852706" cy="34065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performance</a:t>
            </a:r>
          </a:p>
        </p:txBody>
      </p:sp>
      <p:sp>
        <p:nvSpPr>
          <p:cNvPr id="14" name="Rectangle: Rounded Corners 13">
            <a:extLst>
              <a:ext uri="{FF2B5EF4-FFF2-40B4-BE49-F238E27FC236}">
                <a16:creationId xmlns:a16="http://schemas.microsoft.com/office/drawing/2014/main" id="{47531E51-4C08-46C7-9A58-051FD9FF0E56}"/>
              </a:ext>
            </a:extLst>
          </p:cNvPr>
          <p:cNvSpPr/>
          <p:nvPr/>
        </p:nvSpPr>
        <p:spPr>
          <a:xfrm>
            <a:off x="1225176" y="2572825"/>
            <a:ext cx="1852706" cy="34065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security</a:t>
            </a:r>
          </a:p>
        </p:txBody>
      </p:sp>
      <p:sp>
        <p:nvSpPr>
          <p:cNvPr id="15" name="Rectangle: Rounded Corners 14">
            <a:extLst>
              <a:ext uri="{FF2B5EF4-FFF2-40B4-BE49-F238E27FC236}">
                <a16:creationId xmlns:a16="http://schemas.microsoft.com/office/drawing/2014/main" id="{8E7C91F1-4999-4193-B43B-24A81670054A}"/>
              </a:ext>
            </a:extLst>
          </p:cNvPr>
          <p:cNvSpPr/>
          <p:nvPr/>
        </p:nvSpPr>
        <p:spPr>
          <a:xfrm>
            <a:off x="1225176" y="4142238"/>
            <a:ext cx="1852706" cy="34065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data</a:t>
            </a:r>
          </a:p>
        </p:txBody>
      </p:sp>
      <p:sp>
        <p:nvSpPr>
          <p:cNvPr id="16" name="Rectangle: Rounded Corners 15">
            <a:extLst>
              <a:ext uri="{FF2B5EF4-FFF2-40B4-BE49-F238E27FC236}">
                <a16:creationId xmlns:a16="http://schemas.microsoft.com/office/drawing/2014/main" id="{DF03483A-118E-4E3B-807B-D80A8A4850F8}"/>
              </a:ext>
            </a:extLst>
          </p:cNvPr>
          <p:cNvSpPr/>
          <p:nvPr/>
        </p:nvSpPr>
        <p:spPr>
          <a:xfrm>
            <a:off x="1225176" y="4564315"/>
            <a:ext cx="1852706" cy="34065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legality</a:t>
            </a:r>
          </a:p>
        </p:txBody>
      </p:sp>
      <p:sp>
        <p:nvSpPr>
          <p:cNvPr id="17" name="Rectangle: Rounded Corners 16">
            <a:extLst>
              <a:ext uri="{FF2B5EF4-FFF2-40B4-BE49-F238E27FC236}">
                <a16:creationId xmlns:a16="http://schemas.microsoft.com/office/drawing/2014/main" id="{BBBCB1C2-1D27-42B5-8339-885BEB4102C9}"/>
              </a:ext>
            </a:extLst>
          </p:cNvPr>
          <p:cNvSpPr/>
          <p:nvPr/>
        </p:nvSpPr>
        <p:spPr>
          <a:xfrm>
            <a:off x="1225176" y="4978808"/>
            <a:ext cx="1852706" cy="34065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Scalability/ OpenShift</a:t>
            </a:r>
          </a:p>
        </p:txBody>
      </p:sp>
      <p:sp>
        <p:nvSpPr>
          <p:cNvPr id="18" name="Rectangle: Rounded Corners 17">
            <a:extLst>
              <a:ext uri="{FF2B5EF4-FFF2-40B4-BE49-F238E27FC236}">
                <a16:creationId xmlns:a16="http://schemas.microsoft.com/office/drawing/2014/main" id="{FFAC91B9-7F72-464A-B2D2-3556053FF8DF}"/>
              </a:ext>
            </a:extLst>
          </p:cNvPr>
          <p:cNvSpPr/>
          <p:nvPr/>
        </p:nvSpPr>
        <p:spPr>
          <a:xfrm>
            <a:off x="1225176" y="3327649"/>
            <a:ext cx="1852706" cy="34065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requirements</a:t>
            </a:r>
          </a:p>
        </p:txBody>
      </p:sp>
      <p:sp>
        <p:nvSpPr>
          <p:cNvPr id="19" name="Arrow: Right 18">
            <a:extLst>
              <a:ext uri="{FF2B5EF4-FFF2-40B4-BE49-F238E27FC236}">
                <a16:creationId xmlns:a16="http://schemas.microsoft.com/office/drawing/2014/main" id="{9EA779D8-F63F-45AE-BCA3-93DB58774F9B}"/>
              </a:ext>
            </a:extLst>
          </p:cNvPr>
          <p:cNvSpPr/>
          <p:nvPr/>
        </p:nvSpPr>
        <p:spPr>
          <a:xfrm>
            <a:off x="3173509" y="944282"/>
            <a:ext cx="7129929" cy="22710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FA195C49-D704-4351-8A16-EF58B4067B82}"/>
              </a:ext>
            </a:extLst>
          </p:cNvPr>
          <p:cNvSpPr/>
          <p:nvPr/>
        </p:nvSpPr>
        <p:spPr>
          <a:xfrm>
            <a:off x="3173509" y="1367103"/>
            <a:ext cx="7129929" cy="22710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BBFF2B23-14C6-45AA-921E-18C5D314563E}"/>
              </a:ext>
            </a:extLst>
          </p:cNvPr>
          <p:cNvSpPr/>
          <p:nvPr/>
        </p:nvSpPr>
        <p:spPr>
          <a:xfrm>
            <a:off x="3173509" y="1789924"/>
            <a:ext cx="7129929" cy="22710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E1C4372C-7FBD-4680-BCED-DBC8A2C06670}"/>
              </a:ext>
            </a:extLst>
          </p:cNvPr>
          <p:cNvSpPr/>
          <p:nvPr/>
        </p:nvSpPr>
        <p:spPr>
          <a:xfrm>
            <a:off x="3173509" y="2219758"/>
            <a:ext cx="7129929" cy="22710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356188F1-06A2-425E-96F1-D5D6413C3A7E}"/>
              </a:ext>
            </a:extLst>
          </p:cNvPr>
          <p:cNvSpPr/>
          <p:nvPr/>
        </p:nvSpPr>
        <p:spPr>
          <a:xfrm>
            <a:off x="3173509" y="2649592"/>
            <a:ext cx="7129929" cy="22710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485B9C7F-360F-4B24-B7DD-25ED110EF1DD}"/>
              </a:ext>
            </a:extLst>
          </p:cNvPr>
          <p:cNvSpPr/>
          <p:nvPr/>
        </p:nvSpPr>
        <p:spPr>
          <a:xfrm>
            <a:off x="3173508" y="3379017"/>
            <a:ext cx="7129929" cy="22710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931EEEB-1233-4E52-AC76-84DD5A457973}"/>
              </a:ext>
            </a:extLst>
          </p:cNvPr>
          <p:cNvSpPr/>
          <p:nvPr/>
        </p:nvSpPr>
        <p:spPr>
          <a:xfrm>
            <a:off x="3173507" y="4199015"/>
            <a:ext cx="7129929" cy="22710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E2045D7F-A6E9-47BC-BCBC-09EA3F72973B}"/>
              </a:ext>
            </a:extLst>
          </p:cNvPr>
          <p:cNvSpPr/>
          <p:nvPr/>
        </p:nvSpPr>
        <p:spPr>
          <a:xfrm>
            <a:off x="3173506" y="4626198"/>
            <a:ext cx="7129929" cy="22710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5A3F17C4-FB71-41D7-B3D0-F0C21FDA6D79}"/>
              </a:ext>
            </a:extLst>
          </p:cNvPr>
          <p:cNvSpPr/>
          <p:nvPr/>
        </p:nvSpPr>
        <p:spPr>
          <a:xfrm>
            <a:off x="3173506" y="5042489"/>
            <a:ext cx="7129929" cy="22710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452BDD59-6AC7-4947-B73E-AD3FA987CD46}"/>
              </a:ext>
            </a:extLst>
          </p:cNvPr>
          <p:cNvSpPr txBox="1"/>
          <p:nvPr/>
        </p:nvSpPr>
        <p:spPr>
          <a:xfrm rot="16200000">
            <a:off x="400419" y="4595282"/>
            <a:ext cx="1165412" cy="276999"/>
          </a:xfrm>
          <a:prstGeom prst="rect">
            <a:avLst/>
          </a:prstGeom>
          <a:noFill/>
        </p:spPr>
        <p:txBody>
          <a:bodyPr wrap="square" rtlCol="0">
            <a:spAutoFit/>
          </a:bodyPr>
          <a:lstStyle/>
          <a:p>
            <a:r>
              <a:rPr lang="en-US" sz="1200" dirty="0"/>
              <a:t>fitness function</a:t>
            </a:r>
          </a:p>
        </p:txBody>
      </p:sp>
      <p:sp>
        <p:nvSpPr>
          <p:cNvPr id="29" name="TextBox 28">
            <a:extLst>
              <a:ext uri="{FF2B5EF4-FFF2-40B4-BE49-F238E27FC236}">
                <a16:creationId xmlns:a16="http://schemas.microsoft.com/office/drawing/2014/main" id="{01A1A697-FCD9-4FA7-8392-34E4E63E01EF}"/>
              </a:ext>
            </a:extLst>
          </p:cNvPr>
          <p:cNvSpPr txBox="1"/>
          <p:nvPr/>
        </p:nvSpPr>
        <p:spPr>
          <a:xfrm rot="16200000">
            <a:off x="385469" y="1529440"/>
            <a:ext cx="1165412" cy="276999"/>
          </a:xfrm>
          <a:prstGeom prst="rect">
            <a:avLst/>
          </a:prstGeom>
          <a:noFill/>
        </p:spPr>
        <p:txBody>
          <a:bodyPr wrap="square" rtlCol="0">
            <a:spAutoFit/>
          </a:bodyPr>
          <a:lstStyle/>
          <a:p>
            <a:r>
              <a:rPr lang="en-US" sz="1200" dirty="0"/>
              <a:t>fitness function</a:t>
            </a:r>
          </a:p>
        </p:txBody>
      </p:sp>
      <p:sp>
        <p:nvSpPr>
          <p:cNvPr id="30" name="TextBox 29">
            <a:extLst>
              <a:ext uri="{FF2B5EF4-FFF2-40B4-BE49-F238E27FC236}">
                <a16:creationId xmlns:a16="http://schemas.microsoft.com/office/drawing/2014/main" id="{8DB976DA-3CB3-483E-BB40-5F0753F6D453}"/>
              </a:ext>
            </a:extLst>
          </p:cNvPr>
          <p:cNvSpPr txBox="1"/>
          <p:nvPr/>
        </p:nvSpPr>
        <p:spPr>
          <a:xfrm>
            <a:off x="188257" y="3345308"/>
            <a:ext cx="1165412" cy="276999"/>
          </a:xfrm>
          <a:prstGeom prst="rect">
            <a:avLst/>
          </a:prstGeom>
          <a:noFill/>
        </p:spPr>
        <p:txBody>
          <a:bodyPr wrap="square" rtlCol="0">
            <a:spAutoFit/>
          </a:bodyPr>
          <a:lstStyle/>
          <a:p>
            <a:r>
              <a:rPr lang="en-US" sz="1200" dirty="0"/>
              <a:t>feature code</a:t>
            </a:r>
          </a:p>
        </p:txBody>
      </p:sp>
      <p:sp>
        <p:nvSpPr>
          <p:cNvPr id="31" name="TextBox 30">
            <a:extLst>
              <a:ext uri="{FF2B5EF4-FFF2-40B4-BE49-F238E27FC236}">
                <a16:creationId xmlns:a16="http://schemas.microsoft.com/office/drawing/2014/main" id="{588D44B5-C417-4CF9-B64F-C605A2AA7C33}"/>
              </a:ext>
            </a:extLst>
          </p:cNvPr>
          <p:cNvSpPr txBox="1"/>
          <p:nvPr/>
        </p:nvSpPr>
        <p:spPr>
          <a:xfrm>
            <a:off x="3827928" y="3579485"/>
            <a:ext cx="2910542" cy="276999"/>
          </a:xfrm>
          <a:prstGeom prst="rect">
            <a:avLst/>
          </a:prstGeom>
          <a:noFill/>
        </p:spPr>
        <p:txBody>
          <a:bodyPr wrap="square" rtlCol="0">
            <a:spAutoFit/>
          </a:bodyPr>
          <a:lstStyle/>
          <a:p>
            <a:r>
              <a:rPr lang="en-US" sz="1200" dirty="0"/>
              <a:t>Unit, functional, integration testing</a:t>
            </a:r>
          </a:p>
        </p:txBody>
      </p:sp>
      <p:cxnSp>
        <p:nvCxnSpPr>
          <p:cNvPr id="33" name="Straight Connector 32">
            <a:extLst>
              <a:ext uri="{FF2B5EF4-FFF2-40B4-BE49-F238E27FC236}">
                <a16:creationId xmlns:a16="http://schemas.microsoft.com/office/drawing/2014/main" id="{1A090C4B-1C9C-47C5-8435-F6467CCD8943}"/>
              </a:ext>
            </a:extLst>
          </p:cNvPr>
          <p:cNvCxnSpPr/>
          <p:nvPr/>
        </p:nvCxnSpPr>
        <p:spPr>
          <a:xfrm>
            <a:off x="3827928" y="884517"/>
            <a:ext cx="0" cy="4697507"/>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6CE8DE6-FDFB-4040-95CA-8278E9A4FCAF}"/>
              </a:ext>
            </a:extLst>
          </p:cNvPr>
          <p:cNvSpPr txBox="1"/>
          <p:nvPr/>
        </p:nvSpPr>
        <p:spPr>
          <a:xfrm rot="16200000">
            <a:off x="3167530" y="5445729"/>
            <a:ext cx="1165412" cy="276999"/>
          </a:xfrm>
          <a:prstGeom prst="rect">
            <a:avLst/>
          </a:prstGeom>
          <a:noFill/>
        </p:spPr>
        <p:txBody>
          <a:bodyPr wrap="square" rtlCol="0">
            <a:spAutoFit/>
          </a:bodyPr>
          <a:lstStyle/>
          <a:p>
            <a:r>
              <a:rPr lang="en-US" sz="1200" dirty="0"/>
              <a:t>Mar 2018</a:t>
            </a:r>
          </a:p>
        </p:txBody>
      </p:sp>
      <p:cxnSp>
        <p:nvCxnSpPr>
          <p:cNvPr id="35" name="Straight Connector 34">
            <a:extLst>
              <a:ext uri="{FF2B5EF4-FFF2-40B4-BE49-F238E27FC236}">
                <a16:creationId xmlns:a16="http://schemas.microsoft.com/office/drawing/2014/main" id="{E922ADD5-F50C-4B34-8761-79EEA7858509}"/>
              </a:ext>
            </a:extLst>
          </p:cNvPr>
          <p:cNvCxnSpPr/>
          <p:nvPr/>
        </p:nvCxnSpPr>
        <p:spPr>
          <a:xfrm>
            <a:off x="4476373" y="891651"/>
            <a:ext cx="0" cy="4697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DB38E6D-4982-4A1F-98AF-EEC5B84C683B}"/>
              </a:ext>
            </a:extLst>
          </p:cNvPr>
          <p:cNvCxnSpPr/>
          <p:nvPr/>
        </p:nvCxnSpPr>
        <p:spPr>
          <a:xfrm>
            <a:off x="5124818" y="898785"/>
            <a:ext cx="0" cy="4697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FC38C47-A96D-473F-88BF-B6F2C7B4D0FF}"/>
              </a:ext>
            </a:extLst>
          </p:cNvPr>
          <p:cNvCxnSpPr/>
          <p:nvPr/>
        </p:nvCxnSpPr>
        <p:spPr>
          <a:xfrm>
            <a:off x="5773263" y="905919"/>
            <a:ext cx="0" cy="4697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F015009-425F-49F8-9ACD-D59A728CBED5}"/>
              </a:ext>
            </a:extLst>
          </p:cNvPr>
          <p:cNvCxnSpPr/>
          <p:nvPr/>
        </p:nvCxnSpPr>
        <p:spPr>
          <a:xfrm>
            <a:off x="6421708" y="913053"/>
            <a:ext cx="0" cy="4697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4EF08B7-349C-4493-A584-F1E7BA6A6A7C}"/>
              </a:ext>
            </a:extLst>
          </p:cNvPr>
          <p:cNvCxnSpPr/>
          <p:nvPr/>
        </p:nvCxnSpPr>
        <p:spPr>
          <a:xfrm>
            <a:off x="7070153" y="920187"/>
            <a:ext cx="0" cy="4697507"/>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E5BFA43-9E14-4DB5-A70A-BF4C26EC1F15}"/>
              </a:ext>
            </a:extLst>
          </p:cNvPr>
          <p:cNvSpPr txBox="1"/>
          <p:nvPr/>
        </p:nvSpPr>
        <p:spPr>
          <a:xfrm rot="16200000">
            <a:off x="3798173" y="5460833"/>
            <a:ext cx="1165412" cy="276999"/>
          </a:xfrm>
          <a:prstGeom prst="rect">
            <a:avLst/>
          </a:prstGeom>
          <a:noFill/>
        </p:spPr>
        <p:txBody>
          <a:bodyPr wrap="square" rtlCol="0">
            <a:spAutoFit/>
          </a:bodyPr>
          <a:lstStyle/>
          <a:p>
            <a:r>
              <a:rPr lang="en-US" sz="1200" dirty="0"/>
              <a:t>Jun 2018</a:t>
            </a:r>
          </a:p>
        </p:txBody>
      </p:sp>
      <p:sp>
        <p:nvSpPr>
          <p:cNvPr id="41" name="TextBox 40">
            <a:extLst>
              <a:ext uri="{FF2B5EF4-FFF2-40B4-BE49-F238E27FC236}">
                <a16:creationId xmlns:a16="http://schemas.microsoft.com/office/drawing/2014/main" id="{4E0DCD66-50D3-4417-BDBF-08DE81BE16CF}"/>
              </a:ext>
            </a:extLst>
          </p:cNvPr>
          <p:cNvSpPr txBox="1"/>
          <p:nvPr/>
        </p:nvSpPr>
        <p:spPr>
          <a:xfrm rot="16200000">
            <a:off x="4446618" y="5457792"/>
            <a:ext cx="1165412" cy="276999"/>
          </a:xfrm>
          <a:prstGeom prst="rect">
            <a:avLst/>
          </a:prstGeom>
          <a:noFill/>
        </p:spPr>
        <p:txBody>
          <a:bodyPr wrap="square" rtlCol="0">
            <a:spAutoFit/>
          </a:bodyPr>
          <a:lstStyle/>
          <a:p>
            <a:r>
              <a:rPr lang="en-US" sz="1200" dirty="0"/>
              <a:t>Aug 2018</a:t>
            </a:r>
          </a:p>
        </p:txBody>
      </p:sp>
      <p:sp>
        <p:nvSpPr>
          <p:cNvPr id="42" name="TextBox 41">
            <a:extLst>
              <a:ext uri="{FF2B5EF4-FFF2-40B4-BE49-F238E27FC236}">
                <a16:creationId xmlns:a16="http://schemas.microsoft.com/office/drawing/2014/main" id="{79186723-350C-4033-92D6-66C4DB6D682A}"/>
              </a:ext>
            </a:extLst>
          </p:cNvPr>
          <p:cNvSpPr txBox="1"/>
          <p:nvPr/>
        </p:nvSpPr>
        <p:spPr>
          <a:xfrm rot="16200000">
            <a:off x="5079870" y="5466986"/>
            <a:ext cx="1165412" cy="276999"/>
          </a:xfrm>
          <a:prstGeom prst="rect">
            <a:avLst/>
          </a:prstGeom>
          <a:noFill/>
        </p:spPr>
        <p:txBody>
          <a:bodyPr wrap="square" rtlCol="0">
            <a:spAutoFit/>
          </a:bodyPr>
          <a:lstStyle/>
          <a:p>
            <a:r>
              <a:rPr lang="en-US" sz="1200" dirty="0"/>
              <a:t>Dec 2018</a:t>
            </a:r>
          </a:p>
        </p:txBody>
      </p:sp>
      <p:sp>
        <p:nvSpPr>
          <p:cNvPr id="43" name="TextBox 42">
            <a:extLst>
              <a:ext uri="{FF2B5EF4-FFF2-40B4-BE49-F238E27FC236}">
                <a16:creationId xmlns:a16="http://schemas.microsoft.com/office/drawing/2014/main" id="{210B7A28-256E-43CD-9A33-83FC9BAD47D8}"/>
              </a:ext>
            </a:extLst>
          </p:cNvPr>
          <p:cNvSpPr txBox="1"/>
          <p:nvPr/>
        </p:nvSpPr>
        <p:spPr>
          <a:xfrm rot="16200000">
            <a:off x="6361567" y="5500238"/>
            <a:ext cx="1165412" cy="276999"/>
          </a:xfrm>
          <a:prstGeom prst="rect">
            <a:avLst/>
          </a:prstGeom>
          <a:noFill/>
        </p:spPr>
        <p:txBody>
          <a:bodyPr wrap="square" rtlCol="0">
            <a:spAutoFit/>
          </a:bodyPr>
          <a:lstStyle/>
          <a:p>
            <a:r>
              <a:rPr lang="en-US" sz="1200" dirty="0"/>
              <a:t>Dec 2020</a:t>
            </a:r>
          </a:p>
        </p:txBody>
      </p:sp>
      <p:sp>
        <p:nvSpPr>
          <p:cNvPr id="44" name="TextBox 43">
            <a:extLst>
              <a:ext uri="{FF2B5EF4-FFF2-40B4-BE49-F238E27FC236}">
                <a16:creationId xmlns:a16="http://schemas.microsoft.com/office/drawing/2014/main" id="{1142E344-A69C-4EC4-B142-4A9EEB76DD77}"/>
              </a:ext>
            </a:extLst>
          </p:cNvPr>
          <p:cNvSpPr txBox="1"/>
          <p:nvPr/>
        </p:nvSpPr>
        <p:spPr>
          <a:xfrm rot="16200000">
            <a:off x="8342766" y="5500239"/>
            <a:ext cx="1165412" cy="276999"/>
          </a:xfrm>
          <a:prstGeom prst="rect">
            <a:avLst/>
          </a:prstGeom>
          <a:noFill/>
        </p:spPr>
        <p:txBody>
          <a:bodyPr wrap="square" rtlCol="0">
            <a:spAutoFit/>
          </a:bodyPr>
          <a:lstStyle/>
          <a:p>
            <a:r>
              <a:rPr lang="en-US" sz="1200" dirty="0"/>
              <a:t>Dec 2040</a:t>
            </a:r>
          </a:p>
        </p:txBody>
      </p:sp>
      <p:sp>
        <p:nvSpPr>
          <p:cNvPr id="46" name="Smiley Face 45">
            <a:extLst>
              <a:ext uri="{FF2B5EF4-FFF2-40B4-BE49-F238E27FC236}">
                <a16:creationId xmlns:a16="http://schemas.microsoft.com/office/drawing/2014/main" id="{057BF8F1-CFD5-499D-B343-63E87F642372}"/>
              </a:ext>
            </a:extLst>
          </p:cNvPr>
          <p:cNvSpPr/>
          <p:nvPr/>
        </p:nvSpPr>
        <p:spPr>
          <a:xfrm>
            <a:off x="3663116" y="4134776"/>
            <a:ext cx="289852" cy="295804"/>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47" name="Smiley Face 46">
            <a:extLst>
              <a:ext uri="{FF2B5EF4-FFF2-40B4-BE49-F238E27FC236}">
                <a16:creationId xmlns:a16="http://schemas.microsoft.com/office/drawing/2014/main" id="{7465295D-96FB-4EFB-82D2-FDB454E01C6C}"/>
              </a:ext>
            </a:extLst>
          </p:cNvPr>
          <p:cNvSpPr/>
          <p:nvPr/>
        </p:nvSpPr>
        <p:spPr>
          <a:xfrm>
            <a:off x="3663116" y="4592946"/>
            <a:ext cx="289852" cy="295804"/>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48" name="Smiley Face 47">
            <a:extLst>
              <a:ext uri="{FF2B5EF4-FFF2-40B4-BE49-F238E27FC236}">
                <a16:creationId xmlns:a16="http://schemas.microsoft.com/office/drawing/2014/main" id="{99A1EAD5-CCE7-4191-A7A8-AE7CD0F0DF5B}"/>
              </a:ext>
            </a:extLst>
          </p:cNvPr>
          <p:cNvSpPr/>
          <p:nvPr/>
        </p:nvSpPr>
        <p:spPr>
          <a:xfrm>
            <a:off x="3667031" y="5033303"/>
            <a:ext cx="289852" cy="295804"/>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49" name="Smiley Face 48">
            <a:extLst>
              <a:ext uri="{FF2B5EF4-FFF2-40B4-BE49-F238E27FC236}">
                <a16:creationId xmlns:a16="http://schemas.microsoft.com/office/drawing/2014/main" id="{D0F3B87D-43F2-422E-8919-B0AD700FDB58}"/>
              </a:ext>
            </a:extLst>
          </p:cNvPr>
          <p:cNvSpPr/>
          <p:nvPr/>
        </p:nvSpPr>
        <p:spPr>
          <a:xfrm>
            <a:off x="3099332" y="3353373"/>
            <a:ext cx="289852" cy="295804"/>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50" name="Smiley Face 49">
            <a:extLst>
              <a:ext uri="{FF2B5EF4-FFF2-40B4-BE49-F238E27FC236}">
                <a16:creationId xmlns:a16="http://schemas.microsoft.com/office/drawing/2014/main" id="{7115EA82-780A-44F9-AE44-9D653882C6E3}"/>
              </a:ext>
            </a:extLst>
          </p:cNvPr>
          <p:cNvSpPr/>
          <p:nvPr/>
        </p:nvSpPr>
        <p:spPr>
          <a:xfrm>
            <a:off x="3683002" y="2607586"/>
            <a:ext cx="289852" cy="295804"/>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51" name="Smiley Face 50">
            <a:extLst>
              <a:ext uri="{FF2B5EF4-FFF2-40B4-BE49-F238E27FC236}">
                <a16:creationId xmlns:a16="http://schemas.microsoft.com/office/drawing/2014/main" id="{C366BC5D-0459-42FB-9F0B-80E223CFE36F}"/>
              </a:ext>
            </a:extLst>
          </p:cNvPr>
          <p:cNvSpPr/>
          <p:nvPr/>
        </p:nvSpPr>
        <p:spPr>
          <a:xfrm>
            <a:off x="4331447" y="2185878"/>
            <a:ext cx="289852" cy="295804"/>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52" name="Smiley Face 51">
            <a:extLst>
              <a:ext uri="{FF2B5EF4-FFF2-40B4-BE49-F238E27FC236}">
                <a16:creationId xmlns:a16="http://schemas.microsoft.com/office/drawing/2014/main" id="{06130768-27A4-4220-83EB-FBCCE3DFC707}"/>
              </a:ext>
            </a:extLst>
          </p:cNvPr>
          <p:cNvSpPr/>
          <p:nvPr/>
        </p:nvSpPr>
        <p:spPr>
          <a:xfrm>
            <a:off x="4333387" y="1740279"/>
            <a:ext cx="289852" cy="295804"/>
          </a:xfrm>
          <a:prstGeom prst="smileyFac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53" name="Smiley Face 52">
            <a:extLst>
              <a:ext uri="{FF2B5EF4-FFF2-40B4-BE49-F238E27FC236}">
                <a16:creationId xmlns:a16="http://schemas.microsoft.com/office/drawing/2014/main" id="{FC571447-A470-4E5E-8D90-D1A81AE1B147}"/>
              </a:ext>
            </a:extLst>
          </p:cNvPr>
          <p:cNvSpPr/>
          <p:nvPr/>
        </p:nvSpPr>
        <p:spPr>
          <a:xfrm>
            <a:off x="6925227" y="1338511"/>
            <a:ext cx="289852" cy="295804"/>
          </a:xfrm>
          <a:prstGeom prst="smileyFac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54" name="Smiley Face 53">
            <a:extLst>
              <a:ext uri="{FF2B5EF4-FFF2-40B4-BE49-F238E27FC236}">
                <a16:creationId xmlns:a16="http://schemas.microsoft.com/office/drawing/2014/main" id="{EAF5456F-984D-4E55-90C4-28ABC00044BB}"/>
              </a:ext>
            </a:extLst>
          </p:cNvPr>
          <p:cNvSpPr/>
          <p:nvPr/>
        </p:nvSpPr>
        <p:spPr>
          <a:xfrm>
            <a:off x="6937847" y="916549"/>
            <a:ext cx="289852" cy="295804"/>
          </a:xfrm>
          <a:prstGeom prst="smileyFac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994078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9C6BD2FD-5C3E-4E6C-B99A-4C6E7D0CBCF3}" vid="{C36432AC-7DE4-4BBF-BC40-74A74100BB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TemplateDeck_ANR</Template>
  <TotalTime>704</TotalTime>
  <Words>1587</Words>
  <Application>Microsoft Office PowerPoint</Application>
  <PresentationFormat>Widescreen</PresentationFormat>
  <Paragraphs>257</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Our Good old team</vt:lpstr>
      <vt:lpstr>Why this deck</vt:lpstr>
      <vt:lpstr>…how it ended</vt:lpstr>
      <vt:lpstr>greenfield project</vt:lpstr>
      <vt:lpstr>a simple design</vt:lpstr>
      <vt:lpstr>attention to details</vt:lpstr>
      <vt:lpstr>phased approach</vt:lpstr>
      <vt:lpstr>operational excellence</vt:lpstr>
      <vt:lpstr>Shelf-life vs non-functional code</vt:lpstr>
      <vt:lpstr>The Magic team</vt:lpstr>
      <vt:lpstr>The team</vt:lpstr>
      <vt:lpstr>The developers</vt:lpstr>
      <vt:lpstr>Role played by developers</vt:lpstr>
      <vt:lpstr>The team on the whole</vt:lpstr>
      <vt:lpstr>Quality of Service</vt:lpstr>
      <vt:lpstr>What could have been better</vt:lpstr>
      <vt:lpstr>On a positive note..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Our Good old team</dc:title>
  <dc:creator>Amit Rajpurkar</dc:creator>
  <cp:lastModifiedBy>Amit Rajpurkar</cp:lastModifiedBy>
  <cp:revision>34</cp:revision>
  <dcterms:created xsi:type="dcterms:W3CDTF">2021-07-08T17:13:30Z</dcterms:created>
  <dcterms:modified xsi:type="dcterms:W3CDTF">2021-07-09T04:57:59Z</dcterms:modified>
</cp:coreProperties>
</file>